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yne Extra Bold"/>
      <p:regular r:id="rId15"/>
    </p:embeddedFont>
    <p:embeddedFont>
      <p:font typeface="Syne"/>
      <p:regular r:id="rId16"/>
    </p:embeddedFont>
    <p:embeddedFont>
      <p:font typeface="Syne"/>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image" Target="../media/image-4-11.png"/><Relationship Id="rId12" Type="http://schemas.openxmlformats.org/officeDocument/2006/relationships/image" Target="../media/image-4-12.svg"/><Relationship Id="rId13" Type="http://schemas.openxmlformats.org/officeDocument/2006/relationships/slideLayout" Target="../slideLayouts/slideLayout5.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image" Target="../media/image-5-10.png"/><Relationship Id="rId11" Type="http://schemas.openxmlformats.org/officeDocument/2006/relationships/image" Target="../media/image-5-11.svg"/><Relationship Id="rId12" Type="http://schemas.openxmlformats.org/officeDocument/2006/relationships/slideLayout" Target="../slideLayouts/slideLayout6.xml"/><Relationship Id="rId1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slideLayout" Target="../slideLayouts/slideLayout7.xml"/><Relationship Id="rId1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227427"/>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AdmitGuard</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 Rule-Driven Eligibility Governance System for Higher Education Admissions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17389" y="758904"/>
            <a:ext cx="8115776" cy="570428"/>
          </a:xfrm>
          <a:prstGeom prst="rect">
            <a:avLst/>
          </a:prstGeom>
          <a:noFill/>
          <a:ln/>
        </p:spPr>
        <p:txBody>
          <a:bodyPr wrap="none" lIns="0" tIns="0" rIns="0" bIns="0" rtlCol="0" anchor="t"/>
          <a:lstStyle/>
          <a:p>
            <a:pPr algn="l" indent="0" marL="0">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The Real-Life Problem</a:t>
            </a:r>
            <a:endParaRPr lang="en-US" sz="3550" dirty="0"/>
          </a:p>
        </p:txBody>
      </p:sp>
      <p:sp>
        <p:nvSpPr>
          <p:cNvPr id="3" name="Text 1"/>
          <p:cNvSpPr/>
          <p:nvPr/>
        </p:nvSpPr>
        <p:spPr>
          <a:xfrm>
            <a:off x="1017389" y="1907977"/>
            <a:ext cx="4118967" cy="1580912"/>
          </a:xfrm>
          <a:prstGeom prst="rect">
            <a:avLst/>
          </a:prstGeom>
          <a:noFill/>
          <a:ln/>
        </p:spPr>
        <p:txBody>
          <a:bodyPr wrap="square" lIns="0" tIns="0" rIns="0" bIns="0" rtlCol="0" anchor="t"/>
          <a:lstStyle/>
          <a:p>
            <a:pPr algn="l" indent="0" marL="0">
              <a:lnSpc>
                <a:spcPts val="2050"/>
              </a:lnSpc>
              <a:buNone/>
            </a:pPr>
            <a:r>
              <a:rPr lang="en-US" sz="1400" dirty="0">
                <a:solidFill>
                  <a:srgbClr val="D7E5D8"/>
                </a:solidFill>
                <a:latin typeface="Syne" pitchFamily="34" charset="0"/>
                <a:ea typeface="Syne" pitchFamily="34" charset="-122"/>
                <a:cs typeface="Syne" pitchFamily="34" charset="-120"/>
              </a:rPr>
              <a:t>In most admission workflows today, candidate data is captured in Excel or Google Sheets by sales or operations teams. There is no validation at the point of entry, even though eligibility rules for IITs and similar institutions are complex and program-specific.</a:t>
            </a:r>
            <a:endParaRPr lang="en-US" sz="1400" dirty="0"/>
          </a:p>
        </p:txBody>
      </p:sp>
      <p:sp>
        <p:nvSpPr>
          <p:cNvPr id="4" name="Text 2"/>
          <p:cNvSpPr/>
          <p:nvPr/>
        </p:nvSpPr>
        <p:spPr>
          <a:xfrm>
            <a:off x="1017389" y="3635693"/>
            <a:ext cx="4118967" cy="570309"/>
          </a:xfrm>
          <a:prstGeom prst="rect">
            <a:avLst/>
          </a:prstGeom>
          <a:noFill/>
          <a:ln/>
        </p:spPr>
        <p:txBody>
          <a:bodyPr wrap="square" lIns="0" tIns="0" rIns="0" bIns="0" rtlCol="0" anchor="t"/>
          <a:lstStyle/>
          <a:p>
            <a:pPr algn="l" indent="0" marL="0">
              <a:lnSpc>
                <a:spcPts val="2200"/>
              </a:lnSpc>
              <a:buNone/>
            </a:pPr>
            <a:r>
              <a:rPr lang="en-US" sz="1750" b="1" dirty="0">
                <a:solidFill>
                  <a:srgbClr val="F0F4F1"/>
                </a:solidFill>
                <a:latin typeface="Syne Extra Bold" pitchFamily="34" charset="0"/>
                <a:ea typeface="Syne Extra Bold" pitchFamily="34" charset="-122"/>
                <a:cs typeface="Syne Extra Bold" pitchFamily="34" charset="-120"/>
              </a:rPr>
              <a:t>What Happens in Practice</a:t>
            </a:r>
            <a:endParaRPr lang="en-US" sz="1750" dirty="0"/>
          </a:p>
        </p:txBody>
      </p:sp>
      <p:sp>
        <p:nvSpPr>
          <p:cNvPr id="5" name="Text 3"/>
          <p:cNvSpPr/>
          <p:nvPr/>
        </p:nvSpPr>
        <p:spPr>
          <a:xfrm>
            <a:off x="1017389" y="4352806"/>
            <a:ext cx="4118967" cy="2840117"/>
          </a:xfrm>
          <a:prstGeom prst="rect">
            <a:avLst/>
          </a:prstGeom>
          <a:noFill/>
          <a:ln/>
        </p:spPr>
        <p:txBody>
          <a:bodyPr wrap="square" lIns="0" tIns="0" rIns="0" bIns="0" rtlCol="0" anchor="t"/>
          <a:lstStyle/>
          <a:p>
            <a:pPr algn="l" marL="342900" indent="-342900">
              <a:lnSpc>
                <a:spcPts val="2050"/>
              </a:lnSpc>
              <a:buSzPct val="100000"/>
              <a:buChar char="•"/>
            </a:pPr>
            <a:r>
              <a:rPr lang="en-US" sz="1400" dirty="0">
                <a:solidFill>
                  <a:srgbClr val="D7E5D8"/>
                </a:solidFill>
                <a:latin typeface="Syne" pitchFamily="34" charset="0"/>
                <a:ea typeface="Syne" pitchFamily="34" charset="-122"/>
                <a:cs typeface="Syne" pitchFamily="34" charset="-120"/>
              </a:rPr>
              <a:t>Ineligible candidates move forward silently through the pipeline</a:t>
            </a:r>
            <a:endParaRPr lang="en-US" sz="1400" dirty="0"/>
          </a:p>
          <a:p>
            <a:pPr algn="l" marL="342900" indent="-342900">
              <a:lnSpc>
                <a:spcPts val="2050"/>
              </a:lnSpc>
              <a:buSzPct val="100000"/>
              <a:buChar char="•"/>
            </a:pPr>
            <a:r>
              <a:rPr lang="en-US" sz="1400" dirty="0">
                <a:solidFill>
                  <a:srgbClr val="D7E5D8"/>
                </a:solidFill>
                <a:latin typeface="Syne" pitchFamily="34" charset="0"/>
                <a:ea typeface="Syne" pitchFamily="34" charset="-122"/>
                <a:cs typeface="Syne" pitchFamily="34" charset="-120"/>
              </a:rPr>
              <a:t>They reach interview or document verification stages only to be rejected</a:t>
            </a:r>
            <a:endParaRPr lang="en-US" sz="1400" dirty="0"/>
          </a:p>
          <a:p>
            <a:pPr algn="l" marL="342900" indent="-342900">
              <a:lnSpc>
                <a:spcPts val="2050"/>
              </a:lnSpc>
              <a:buSzPct val="100000"/>
              <a:buChar char="•"/>
            </a:pPr>
            <a:r>
              <a:rPr lang="en-US" sz="1400" dirty="0">
                <a:solidFill>
                  <a:srgbClr val="D7E5D8"/>
                </a:solidFill>
                <a:latin typeface="Syne" pitchFamily="34" charset="0"/>
                <a:ea typeface="Syne" pitchFamily="34" charset="-122"/>
                <a:cs typeface="Syne" pitchFamily="34" charset="-120"/>
              </a:rPr>
              <a:t>Counselor and interview panel time is already spent</a:t>
            </a:r>
            <a:endParaRPr lang="en-US" sz="1400" dirty="0"/>
          </a:p>
          <a:p>
            <a:pPr algn="l" marL="342900" indent="-342900">
              <a:lnSpc>
                <a:spcPts val="2050"/>
              </a:lnSpc>
              <a:buSzPct val="100000"/>
              <a:buChar char="•"/>
            </a:pPr>
            <a:r>
              <a:rPr lang="en-US" sz="1400" dirty="0">
                <a:solidFill>
                  <a:srgbClr val="D7E5D8"/>
                </a:solidFill>
                <a:latin typeface="Syne" pitchFamily="34" charset="0"/>
                <a:ea typeface="Syne" pitchFamily="34" charset="-122"/>
                <a:cs typeface="Syne" pitchFamily="34" charset="-120"/>
              </a:rPr>
              <a:t>Candidate expectations are already set, creating disappointment</a:t>
            </a:r>
            <a:endParaRPr lang="en-US" sz="1400" dirty="0"/>
          </a:p>
          <a:p>
            <a:pPr algn="l" marL="342900" indent="-342900">
              <a:lnSpc>
                <a:spcPts val="2050"/>
              </a:lnSpc>
              <a:buSzPct val="100000"/>
              <a:buChar char="•"/>
            </a:pPr>
            <a:r>
              <a:rPr lang="en-US" sz="1400" dirty="0">
                <a:solidFill>
                  <a:srgbClr val="D7E5D8"/>
                </a:solidFill>
                <a:latin typeface="Syne" pitchFamily="34" charset="0"/>
                <a:ea typeface="Syne" pitchFamily="34" charset="-122"/>
                <a:cs typeface="Syne" pitchFamily="34" charset="-120"/>
              </a:rPr>
              <a:t>Compliance risk increases with institutional partners</a:t>
            </a:r>
            <a:endParaRPr lang="en-US" sz="1400" dirty="0"/>
          </a:p>
        </p:txBody>
      </p:sp>
      <p:pic>
        <p:nvPicPr>
          <p:cNvPr id="6" name="Image 0" descr="preencoded.png">    </p:cNvPr>
          <p:cNvPicPr>
            <a:picLocks noChangeAspect="1"/>
          </p:cNvPicPr>
          <p:nvPr/>
        </p:nvPicPr>
        <p:blipFill>
          <a:blip r:embed="rId1"/>
          <a:stretch>
            <a:fillRect/>
          </a:stretch>
        </p:blipFill>
        <p:spPr>
          <a:xfrm>
            <a:off x="5589270" y="1714857"/>
            <a:ext cx="8031123" cy="4482465"/>
          </a:xfrm>
          <a:prstGeom prst="rect">
            <a:avLst/>
          </a:prstGeom>
        </p:spPr>
      </p:pic>
      <p:sp>
        <p:nvSpPr>
          <p:cNvPr id="7" name="Shape 4"/>
          <p:cNvSpPr/>
          <p:nvPr/>
        </p:nvSpPr>
        <p:spPr>
          <a:xfrm>
            <a:off x="5589270" y="6362581"/>
            <a:ext cx="8031123" cy="942737"/>
          </a:xfrm>
          <a:prstGeom prst="roundRect">
            <a:avLst>
              <a:gd name="adj" fmla="val 8133"/>
            </a:avLst>
          </a:prstGeom>
          <a:solidFill>
            <a:srgbClr val="334805"/>
          </a:solidFill>
          <a:ln/>
        </p:spPr>
      </p:sp>
      <p:pic>
        <p:nvPicPr>
          <p:cNvPr id="8" name="Image 1" descr="preencoded.png">    </p:cNvPr>
          <p:cNvPicPr>
            <a:picLocks noChangeAspect="1"/>
          </p:cNvPicPr>
          <p:nvPr/>
        </p:nvPicPr>
        <p:blipFill>
          <a:blip r:embed="rId2"/>
          <a:stretch>
            <a:fillRect/>
          </a:stretch>
        </p:blipFill>
        <p:spPr>
          <a:xfrm>
            <a:off x="5771793" y="6613803"/>
            <a:ext cx="228124" cy="182523"/>
          </a:xfrm>
          <a:prstGeom prst="rect">
            <a:avLst/>
          </a:prstGeom>
        </p:spPr>
      </p:pic>
      <p:sp>
        <p:nvSpPr>
          <p:cNvPr id="9" name="Text 5"/>
          <p:cNvSpPr/>
          <p:nvPr/>
        </p:nvSpPr>
        <p:spPr>
          <a:xfrm>
            <a:off x="6182439" y="6554986"/>
            <a:ext cx="7255431" cy="526971"/>
          </a:xfrm>
          <a:prstGeom prst="rect">
            <a:avLst/>
          </a:prstGeom>
          <a:noFill/>
          <a:ln/>
        </p:spPr>
        <p:txBody>
          <a:bodyPr wrap="square" lIns="0" tIns="0" rIns="0" bIns="0" rtlCol="0" anchor="t"/>
          <a:lstStyle/>
          <a:p>
            <a:pPr algn="l" indent="0" marL="0">
              <a:lnSpc>
                <a:spcPts val="2050"/>
              </a:lnSpc>
              <a:buNone/>
            </a:pPr>
            <a:r>
              <a:rPr lang="en-US" sz="1400" b="1" dirty="0">
                <a:solidFill>
                  <a:srgbClr val="FFFFFF"/>
                </a:solidFill>
                <a:latin typeface="Syne" pitchFamily="34" charset="0"/>
                <a:ea typeface="Syne" pitchFamily="34" charset="-122"/>
                <a:cs typeface="Syne" pitchFamily="34" charset="-120"/>
              </a:rPr>
              <a:t>The Core Issue:</a:t>
            </a:r>
            <a:pPr algn="l" indent="0" marL="0">
              <a:lnSpc>
                <a:spcPts val="2050"/>
              </a:lnSpc>
              <a:buNone/>
            </a:pPr>
            <a:r>
              <a:rPr lang="en-US" sz="1400" dirty="0">
                <a:solidFill>
                  <a:srgbClr val="FFFFFF"/>
                </a:solidFill>
                <a:latin typeface="Syne" pitchFamily="34" charset="0"/>
                <a:ea typeface="Syne" pitchFamily="34" charset="-122"/>
                <a:cs typeface="Syne" pitchFamily="34" charset="-120"/>
              </a:rPr>
              <a:t> Late detection of ineligibility combined with ungoverned exception decisions creates operational inefficiency and compliance exposure.</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55439"/>
            <a:ext cx="7772757" cy="708779"/>
          </a:xfrm>
          <a:prstGeom prst="rect">
            <a:avLst/>
          </a:prstGeom>
          <a:noFill/>
          <a:ln/>
        </p:spPr>
        <p:txBody>
          <a:bodyPr wrap="none" lIns="0" tIns="0" rIns="0" bIns="0" rtlCol="0" anchor="t"/>
          <a:lstStyle/>
          <a:p>
            <a:pPr algn="l"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Design Approach</a:t>
            </a:r>
            <a:endParaRPr lang="en-US" sz="4450" dirty="0"/>
          </a:p>
        </p:txBody>
      </p:sp>
      <p:sp>
        <p:nvSpPr>
          <p:cNvPr id="3" name="Text 1"/>
          <p:cNvSpPr/>
          <p:nvPr/>
        </p:nvSpPr>
        <p:spPr>
          <a:xfrm>
            <a:off x="793790" y="181784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This was approached as a governance problem, not just a validation problem. The focus was on early enforcement and operational clarity.</a:t>
            </a:r>
            <a:endParaRPr lang="en-US" sz="1750" dirty="0"/>
          </a:p>
        </p:txBody>
      </p:sp>
      <p:sp>
        <p:nvSpPr>
          <p:cNvPr id="4" name="Text 2"/>
          <p:cNvSpPr/>
          <p:nvPr/>
        </p:nvSpPr>
        <p:spPr>
          <a:xfrm>
            <a:off x="793790" y="279880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Light" pitchFamily="34" charset="0"/>
                <a:ea typeface="Syne Light" pitchFamily="34" charset="-122"/>
                <a:cs typeface="Syne Light" pitchFamily="34" charset="-120"/>
              </a:rPr>
              <a:t>01</a:t>
            </a:r>
            <a:endParaRPr lang="en-US" sz="1750" dirty="0"/>
          </a:p>
        </p:txBody>
      </p:sp>
      <p:sp>
        <p:nvSpPr>
          <p:cNvPr id="5" name="Shape 3"/>
          <p:cNvSpPr/>
          <p:nvPr/>
        </p:nvSpPr>
        <p:spPr>
          <a:xfrm>
            <a:off x="793790" y="3153847"/>
            <a:ext cx="4196358" cy="30480"/>
          </a:xfrm>
          <a:prstGeom prst="rect">
            <a:avLst/>
          </a:prstGeom>
          <a:solidFill>
            <a:srgbClr val="A9F00F"/>
          </a:solidFill>
          <a:ln/>
        </p:spPr>
      </p:sp>
      <p:sp>
        <p:nvSpPr>
          <p:cNvPr id="6" name="Text 4"/>
          <p:cNvSpPr/>
          <p:nvPr/>
        </p:nvSpPr>
        <p:spPr>
          <a:xfrm>
            <a:off x="793790" y="3328154"/>
            <a:ext cx="4196358"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Early Enforcement</a:t>
            </a:r>
            <a:endParaRPr lang="en-US" sz="2200" dirty="0"/>
          </a:p>
        </p:txBody>
      </p:sp>
      <p:sp>
        <p:nvSpPr>
          <p:cNvPr id="7" name="Text 5"/>
          <p:cNvSpPr/>
          <p:nvPr/>
        </p:nvSpPr>
        <p:spPr>
          <a:xfrm>
            <a:off x="793790" y="4172902"/>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Catch eligibility issues at the moment data is entered, preventing downstream waste</a:t>
            </a:r>
            <a:endParaRPr lang="en-US" sz="1750" dirty="0"/>
          </a:p>
        </p:txBody>
      </p:sp>
      <p:sp>
        <p:nvSpPr>
          <p:cNvPr id="8" name="Text 6"/>
          <p:cNvSpPr/>
          <p:nvPr/>
        </p:nvSpPr>
        <p:spPr>
          <a:xfrm>
            <a:off x="5216962" y="279880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Light" pitchFamily="34" charset="0"/>
                <a:ea typeface="Syne Light" pitchFamily="34" charset="-122"/>
                <a:cs typeface="Syne Light" pitchFamily="34" charset="-120"/>
              </a:rPr>
              <a:t>02</a:t>
            </a:r>
            <a:endParaRPr lang="en-US" sz="1750" dirty="0"/>
          </a:p>
        </p:txBody>
      </p:sp>
      <p:sp>
        <p:nvSpPr>
          <p:cNvPr id="9" name="Shape 7"/>
          <p:cNvSpPr/>
          <p:nvPr/>
        </p:nvSpPr>
        <p:spPr>
          <a:xfrm>
            <a:off x="5216962" y="3153847"/>
            <a:ext cx="4196358" cy="30480"/>
          </a:xfrm>
          <a:prstGeom prst="rect">
            <a:avLst/>
          </a:prstGeom>
          <a:solidFill>
            <a:srgbClr val="A9F00F"/>
          </a:solidFill>
          <a:ln/>
        </p:spPr>
      </p:sp>
      <p:sp>
        <p:nvSpPr>
          <p:cNvPr id="10" name="Text 8"/>
          <p:cNvSpPr/>
          <p:nvPr/>
        </p:nvSpPr>
        <p:spPr>
          <a:xfrm>
            <a:off x="5216962" y="3328154"/>
            <a:ext cx="3599378"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Rule Separation</a:t>
            </a:r>
            <a:endParaRPr lang="en-US" sz="2200" dirty="0"/>
          </a:p>
        </p:txBody>
      </p:sp>
      <p:sp>
        <p:nvSpPr>
          <p:cNvPr id="11" name="Text 9"/>
          <p:cNvSpPr/>
          <p:nvPr/>
        </p:nvSpPr>
        <p:spPr>
          <a:xfrm>
            <a:off x="5216962" y="3818573"/>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Separate rules into strict vs soft categories to balance enforcement with flexibility</a:t>
            </a:r>
            <a:endParaRPr lang="en-US" sz="1750" dirty="0"/>
          </a:p>
        </p:txBody>
      </p:sp>
      <p:sp>
        <p:nvSpPr>
          <p:cNvPr id="12" name="Text 10"/>
          <p:cNvSpPr/>
          <p:nvPr/>
        </p:nvSpPr>
        <p:spPr>
          <a:xfrm>
            <a:off x="9640133" y="279880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Light" pitchFamily="34" charset="0"/>
                <a:ea typeface="Syne Light" pitchFamily="34" charset="-122"/>
                <a:cs typeface="Syne Light" pitchFamily="34" charset="-120"/>
              </a:rPr>
              <a:t>03</a:t>
            </a:r>
            <a:endParaRPr lang="en-US" sz="1750" dirty="0"/>
          </a:p>
        </p:txBody>
      </p:sp>
      <p:sp>
        <p:nvSpPr>
          <p:cNvPr id="13" name="Shape 11"/>
          <p:cNvSpPr/>
          <p:nvPr/>
        </p:nvSpPr>
        <p:spPr>
          <a:xfrm>
            <a:off x="9640133" y="3153847"/>
            <a:ext cx="4196358" cy="30480"/>
          </a:xfrm>
          <a:prstGeom prst="rect">
            <a:avLst/>
          </a:prstGeom>
          <a:solidFill>
            <a:srgbClr val="A9F00F"/>
          </a:solidFill>
          <a:ln/>
        </p:spPr>
      </p:sp>
      <p:sp>
        <p:nvSpPr>
          <p:cNvPr id="14" name="Text 12"/>
          <p:cNvSpPr/>
          <p:nvPr/>
        </p:nvSpPr>
        <p:spPr>
          <a:xfrm>
            <a:off x="9640133" y="3328154"/>
            <a:ext cx="4196358"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Governed Flexibility</a:t>
            </a:r>
            <a:endParaRPr lang="en-US" sz="2200" dirty="0"/>
          </a:p>
        </p:txBody>
      </p:sp>
      <p:sp>
        <p:nvSpPr>
          <p:cNvPr id="15" name="Text 13"/>
          <p:cNvSpPr/>
          <p:nvPr/>
        </p:nvSpPr>
        <p:spPr>
          <a:xfrm>
            <a:off x="9640133" y="4172902"/>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Allow exceptions only with accountability through structured justification</a:t>
            </a:r>
            <a:endParaRPr lang="en-US" sz="1750" dirty="0"/>
          </a:p>
        </p:txBody>
      </p:sp>
      <p:sp>
        <p:nvSpPr>
          <p:cNvPr id="16" name="Text 14"/>
          <p:cNvSpPr/>
          <p:nvPr/>
        </p:nvSpPr>
        <p:spPr>
          <a:xfrm>
            <a:off x="793790" y="565844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Light" pitchFamily="34" charset="0"/>
                <a:ea typeface="Syne Light" pitchFamily="34" charset="-122"/>
                <a:cs typeface="Syne Light" pitchFamily="34" charset="-120"/>
              </a:rPr>
              <a:t>04</a:t>
            </a:r>
            <a:endParaRPr lang="en-US" sz="1750" dirty="0"/>
          </a:p>
        </p:txBody>
      </p:sp>
      <p:sp>
        <p:nvSpPr>
          <p:cNvPr id="17" name="Shape 15"/>
          <p:cNvSpPr/>
          <p:nvPr/>
        </p:nvSpPr>
        <p:spPr>
          <a:xfrm>
            <a:off x="793790" y="6013490"/>
            <a:ext cx="6407944" cy="30480"/>
          </a:xfrm>
          <a:prstGeom prst="rect">
            <a:avLst/>
          </a:prstGeom>
          <a:solidFill>
            <a:srgbClr val="A9F00F"/>
          </a:solidFill>
          <a:ln/>
        </p:spPr>
      </p:sp>
      <p:sp>
        <p:nvSpPr>
          <p:cNvPr id="18" name="Text 16"/>
          <p:cNvSpPr/>
          <p:nvPr/>
        </p:nvSpPr>
        <p:spPr>
          <a:xfrm>
            <a:off x="793790" y="6187797"/>
            <a:ext cx="4289941"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Configurable Rules</a:t>
            </a:r>
            <a:endParaRPr lang="en-US" sz="2200" dirty="0"/>
          </a:p>
        </p:txBody>
      </p:sp>
      <p:sp>
        <p:nvSpPr>
          <p:cNvPr id="19" name="Text 17"/>
          <p:cNvSpPr/>
          <p:nvPr/>
        </p:nvSpPr>
        <p:spPr>
          <a:xfrm>
            <a:off x="793790" y="6678216"/>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Make rules configurable because eligibility criteria change across programs and time</a:t>
            </a:r>
            <a:endParaRPr lang="en-US" sz="1750" dirty="0"/>
          </a:p>
        </p:txBody>
      </p:sp>
      <p:sp>
        <p:nvSpPr>
          <p:cNvPr id="20" name="Text 18"/>
          <p:cNvSpPr/>
          <p:nvPr/>
        </p:nvSpPr>
        <p:spPr>
          <a:xfrm>
            <a:off x="7428548" y="565844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Light" pitchFamily="34" charset="0"/>
                <a:ea typeface="Syne Light" pitchFamily="34" charset="-122"/>
                <a:cs typeface="Syne Light" pitchFamily="34" charset="-120"/>
              </a:rPr>
              <a:t>05</a:t>
            </a:r>
            <a:endParaRPr lang="en-US" sz="1750" dirty="0"/>
          </a:p>
        </p:txBody>
      </p:sp>
      <p:sp>
        <p:nvSpPr>
          <p:cNvPr id="21" name="Shape 19"/>
          <p:cNvSpPr/>
          <p:nvPr/>
        </p:nvSpPr>
        <p:spPr>
          <a:xfrm>
            <a:off x="7428548" y="6013490"/>
            <a:ext cx="6407944" cy="30480"/>
          </a:xfrm>
          <a:prstGeom prst="rect">
            <a:avLst/>
          </a:prstGeom>
          <a:solidFill>
            <a:srgbClr val="A9F00F"/>
          </a:solidFill>
          <a:ln/>
        </p:spPr>
      </p:sp>
      <p:sp>
        <p:nvSpPr>
          <p:cNvPr id="22" name="Text 20"/>
          <p:cNvSpPr/>
          <p:nvPr/>
        </p:nvSpPr>
        <p:spPr>
          <a:xfrm>
            <a:off x="7428548" y="6187797"/>
            <a:ext cx="4272082"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Lightweight Design</a:t>
            </a:r>
            <a:endParaRPr lang="en-US" sz="2200" dirty="0"/>
          </a:p>
        </p:txBody>
      </p:sp>
      <p:sp>
        <p:nvSpPr>
          <p:cNvPr id="23" name="Text 21"/>
          <p:cNvSpPr/>
          <p:nvPr/>
        </p:nvSpPr>
        <p:spPr>
          <a:xfrm>
            <a:off x="7428548" y="6678216"/>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Keep the system lightweight and deployable without heavy backend infrastructure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136577" y="1344573"/>
            <a:ext cx="9788128" cy="469106"/>
          </a:xfrm>
          <a:prstGeom prst="rect">
            <a:avLst/>
          </a:prstGeom>
          <a:noFill/>
          <a:ln/>
        </p:spPr>
        <p:txBody>
          <a:bodyPr wrap="none" lIns="0" tIns="0" rIns="0" bIns="0" rtlCol="0" anchor="t"/>
          <a:lstStyle/>
          <a:p>
            <a:pPr algn="l" indent="0" marL="0">
              <a:lnSpc>
                <a:spcPts val="3650"/>
              </a:lnSpc>
              <a:buNone/>
            </a:pPr>
            <a:r>
              <a:rPr lang="en-US" sz="2950" b="1" dirty="0">
                <a:solidFill>
                  <a:srgbClr val="F0F4F1"/>
                </a:solidFill>
                <a:latin typeface="Syne Extra Bold" pitchFamily="34" charset="0"/>
                <a:ea typeface="Syne Extra Bold" pitchFamily="34" charset="-122"/>
                <a:cs typeface="Syne Extra Bold" pitchFamily="34" charset="-120"/>
              </a:rPr>
              <a:t>Key Components of AdmitGuard</a:t>
            </a:r>
            <a:endParaRPr lang="en-US" sz="2950" dirty="0"/>
          </a:p>
        </p:txBody>
      </p:sp>
      <p:sp>
        <p:nvSpPr>
          <p:cNvPr id="3" name="Shape 1"/>
          <p:cNvSpPr/>
          <p:nvPr/>
        </p:nvSpPr>
        <p:spPr>
          <a:xfrm>
            <a:off x="2136577" y="2012275"/>
            <a:ext cx="5128974" cy="1558052"/>
          </a:xfrm>
          <a:prstGeom prst="roundRect">
            <a:avLst>
              <a:gd name="adj" fmla="val 4046"/>
            </a:avLst>
          </a:prstGeom>
          <a:solidFill>
            <a:srgbClr val="547808"/>
          </a:solidFill>
          <a:ln w="7620">
            <a:solidFill>
              <a:srgbClr val="6D9121"/>
            </a:solidFill>
            <a:prstDash val="solid"/>
          </a:ln>
        </p:spPr>
      </p:sp>
      <p:sp>
        <p:nvSpPr>
          <p:cNvPr id="4" name="Shape 2"/>
          <p:cNvSpPr/>
          <p:nvPr/>
        </p:nvSpPr>
        <p:spPr>
          <a:xfrm>
            <a:off x="2294215" y="2169914"/>
            <a:ext cx="450294" cy="450294"/>
          </a:xfrm>
          <a:prstGeom prst="roundRect">
            <a:avLst>
              <a:gd name="adj" fmla="val 20304702"/>
            </a:avLst>
          </a:prstGeom>
          <a:solidFill>
            <a:srgbClr val="A9F00F"/>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18040" y="2293739"/>
            <a:ext cx="202525" cy="202525"/>
          </a:xfrm>
          <a:prstGeom prst="rect">
            <a:avLst/>
          </a:prstGeom>
        </p:spPr>
      </p:pic>
      <p:sp>
        <p:nvSpPr>
          <p:cNvPr id="6" name="Text 3"/>
          <p:cNvSpPr/>
          <p:nvPr/>
        </p:nvSpPr>
        <p:spPr>
          <a:xfrm>
            <a:off x="2294215" y="2719507"/>
            <a:ext cx="2735461" cy="234553"/>
          </a:xfrm>
          <a:prstGeom prst="rect">
            <a:avLst/>
          </a:prstGeom>
          <a:noFill/>
          <a:ln/>
        </p:spPr>
        <p:txBody>
          <a:bodyPr wrap="none" lIns="0" tIns="0" rIns="0" bIns="0" rtlCol="0" anchor="t"/>
          <a:lstStyle/>
          <a:p>
            <a:pPr algn="l" indent="0" marL="0">
              <a:lnSpc>
                <a:spcPts val="1800"/>
              </a:lnSpc>
              <a:buNone/>
            </a:pPr>
            <a:r>
              <a:rPr lang="en-US" sz="1450" b="1" dirty="0">
                <a:solidFill>
                  <a:srgbClr val="FFFFFF"/>
                </a:solidFill>
                <a:latin typeface="Syne Extra Bold" pitchFamily="34" charset="0"/>
                <a:ea typeface="Syne Extra Bold" pitchFamily="34" charset="-122"/>
                <a:cs typeface="Syne Extra Bold" pitchFamily="34" charset="-120"/>
              </a:rPr>
              <a:t>Form-Based Entry</a:t>
            </a:r>
            <a:endParaRPr lang="en-US" sz="1450" dirty="0"/>
          </a:p>
        </p:txBody>
      </p:sp>
      <p:sp>
        <p:nvSpPr>
          <p:cNvPr id="7" name="Text 4"/>
          <p:cNvSpPr/>
          <p:nvPr/>
        </p:nvSpPr>
        <p:spPr>
          <a:xfrm>
            <a:off x="2294215" y="3013591"/>
            <a:ext cx="4813697" cy="399098"/>
          </a:xfrm>
          <a:prstGeom prst="rect">
            <a:avLst/>
          </a:prstGeom>
          <a:noFill/>
          <a:ln/>
        </p:spPr>
        <p:txBody>
          <a:bodyPr wrap="square" lIns="0" tIns="0" rIns="0" bIns="0" rtlCol="0" anchor="t"/>
          <a:lstStyle/>
          <a:p>
            <a:pPr algn="l" indent="0" marL="0">
              <a:lnSpc>
                <a:spcPts val="1550"/>
              </a:lnSpc>
              <a:buNone/>
            </a:pPr>
            <a:r>
              <a:rPr lang="en-US" sz="1150" dirty="0">
                <a:solidFill>
                  <a:srgbClr val="FFFFFF"/>
                </a:solidFill>
                <a:latin typeface="Syne" pitchFamily="34" charset="0"/>
                <a:ea typeface="Syne" pitchFamily="34" charset="-122"/>
                <a:cs typeface="Syne" pitchFamily="34" charset="-120"/>
              </a:rPr>
              <a:t>Controlled form with real-time validation. Strict rules block progress immediately. Errors are human-readable, not technical.</a:t>
            </a:r>
            <a:endParaRPr lang="en-US" sz="1150" dirty="0"/>
          </a:p>
        </p:txBody>
      </p:sp>
      <p:sp>
        <p:nvSpPr>
          <p:cNvPr id="8" name="Shape 5"/>
          <p:cNvSpPr/>
          <p:nvPr/>
        </p:nvSpPr>
        <p:spPr>
          <a:xfrm>
            <a:off x="7364849" y="2012275"/>
            <a:ext cx="5128974" cy="1558052"/>
          </a:xfrm>
          <a:prstGeom prst="roundRect">
            <a:avLst>
              <a:gd name="adj" fmla="val 4046"/>
            </a:avLst>
          </a:prstGeom>
          <a:solidFill>
            <a:srgbClr val="547808"/>
          </a:solidFill>
          <a:ln w="7620">
            <a:solidFill>
              <a:srgbClr val="6D9121"/>
            </a:solidFill>
            <a:prstDash val="solid"/>
          </a:ln>
        </p:spPr>
      </p:sp>
      <p:sp>
        <p:nvSpPr>
          <p:cNvPr id="9" name="Shape 6"/>
          <p:cNvSpPr/>
          <p:nvPr/>
        </p:nvSpPr>
        <p:spPr>
          <a:xfrm>
            <a:off x="7522488" y="2169914"/>
            <a:ext cx="450294" cy="450294"/>
          </a:xfrm>
          <a:prstGeom prst="roundRect">
            <a:avLst>
              <a:gd name="adj" fmla="val 20304702"/>
            </a:avLst>
          </a:prstGeom>
          <a:solidFill>
            <a:srgbClr val="A9F00F"/>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6313" y="2293739"/>
            <a:ext cx="202525" cy="202525"/>
          </a:xfrm>
          <a:prstGeom prst="rect">
            <a:avLst/>
          </a:prstGeom>
        </p:spPr>
      </p:pic>
      <p:sp>
        <p:nvSpPr>
          <p:cNvPr id="11" name="Text 7"/>
          <p:cNvSpPr/>
          <p:nvPr/>
        </p:nvSpPr>
        <p:spPr>
          <a:xfrm>
            <a:off x="7522488" y="2719507"/>
            <a:ext cx="2753439" cy="234553"/>
          </a:xfrm>
          <a:prstGeom prst="rect">
            <a:avLst/>
          </a:prstGeom>
          <a:noFill/>
          <a:ln/>
        </p:spPr>
        <p:txBody>
          <a:bodyPr wrap="none" lIns="0" tIns="0" rIns="0" bIns="0" rtlCol="0" anchor="t"/>
          <a:lstStyle/>
          <a:p>
            <a:pPr algn="l" indent="0" marL="0">
              <a:lnSpc>
                <a:spcPts val="1800"/>
              </a:lnSpc>
              <a:buNone/>
            </a:pPr>
            <a:r>
              <a:rPr lang="en-US" sz="1450" b="1" dirty="0">
                <a:solidFill>
                  <a:srgbClr val="FFFFFF"/>
                </a:solidFill>
                <a:latin typeface="Syne Extra Bold" pitchFamily="34" charset="0"/>
                <a:ea typeface="Syne Extra Bold" pitchFamily="34" charset="-122"/>
                <a:cs typeface="Syne Extra Bold" pitchFamily="34" charset="-120"/>
              </a:rPr>
              <a:t>Strict vs Soft Rules</a:t>
            </a:r>
            <a:endParaRPr lang="en-US" sz="1450" dirty="0"/>
          </a:p>
        </p:txBody>
      </p:sp>
      <p:sp>
        <p:nvSpPr>
          <p:cNvPr id="12" name="Text 8"/>
          <p:cNvSpPr/>
          <p:nvPr/>
        </p:nvSpPr>
        <p:spPr>
          <a:xfrm>
            <a:off x="7522488" y="3013591"/>
            <a:ext cx="4813697" cy="399098"/>
          </a:xfrm>
          <a:prstGeom prst="rect">
            <a:avLst/>
          </a:prstGeom>
          <a:noFill/>
          <a:ln/>
        </p:spPr>
        <p:txBody>
          <a:bodyPr wrap="square" lIns="0" tIns="0" rIns="0" bIns="0" rtlCol="0" anchor="t"/>
          <a:lstStyle/>
          <a:p>
            <a:pPr algn="l" indent="0" marL="0">
              <a:lnSpc>
                <a:spcPts val="1550"/>
              </a:lnSpc>
              <a:buNone/>
            </a:pPr>
            <a:r>
              <a:rPr lang="en-US" sz="1150" dirty="0">
                <a:solidFill>
                  <a:srgbClr val="FFFFFF"/>
                </a:solidFill>
                <a:latin typeface="Syne" pitchFamily="34" charset="0"/>
                <a:ea typeface="Syne" pitchFamily="34" charset="-122"/>
                <a:cs typeface="Syne" pitchFamily="34" charset="-120"/>
              </a:rPr>
              <a:t>Strict rules completely block submission. Soft rules allow overrides only with professional justification.</a:t>
            </a:r>
            <a:endParaRPr lang="en-US" sz="1150" dirty="0"/>
          </a:p>
        </p:txBody>
      </p:sp>
      <p:sp>
        <p:nvSpPr>
          <p:cNvPr id="13" name="Shape 9"/>
          <p:cNvSpPr/>
          <p:nvPr/>
        </p:nvSpPr>
        <p:spPr>
          <a:xfrm>
            <a:off x="2136577" y="3669625"/>
            <a:ext cx="5128974" cy="1558052"/>
          </a:xfrm>
          <a:prstGeom prst="roundRect">
            <a:avLst>
              <a:gd name="adj" fmla="val 4046"/>
            </a:avLst>
          </a:prstGeom>
          <a:solidFill>
            <a:srgbClr val="547808"/>
          </a:solidFill>
          <a:ln w="7620">
            <a:solidFill>
              <a:srgbClr val="6D9121"/>
            </a:solidFill>
            <a:prstDash val="solid"/>
          </a:ln>
        </p:spPr>
      </p:sp>
      <p:sp>
        <p:nvSpPr>
          <p:cNvPr id="14" name="Shape 10"/>
          <p:cNvSpPr/>
          <p:nvPr/>
        </p:nvSpPr>
        <p:spPr>
          <a:xfrm>
            <a:off x="2294215" y="3827264"/>
            <a:ext cx="450294" cy="450294"/>
          </a:xfrm>
          <a:prstGeom prst="roundRect">
            <a:avLst>
              <a:gd name="adj" fmla="val 20304702"/>
            </a:avLst>
          </a:prstGeom>
          <a:solidFill>
            <a:srgbClr val="A9F00F"/>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8040" y="3951089"/>
            <a:ext cx="202525" cy="202525"/>
          </a:xfrm>
          <a:prstGeom prst="rect">
            <a:avLst/>
          </a:prstGeom>
        </p:spPr>
      </p:pic>
      <p:sp>
        <p:nvSpPr>
          <p:cNvPr id="16" name="Text 11"/>
          <p:cNvSpPr/>
          <p:nvPr/>
        </p:nvSpPr>
        <p:spPr>
          <a:xfrm>
            <a:off x="2294215" y="4376857"/>
            <a:ext cx="2921079" cy="234553"/>
          </a:xfrm>
          <a:prstGeom prst="rect">
            <a:avLst/>
          </a:prstGeom>
          <a:noFill/>
          <a:ln/>
        </p:spPr>
        <p:txBody>
          <a:bodyPr wrap="none" lIns="0" tIns="0" rIns="0" bIns="0" rtlCol="0" anchor="t"/>
          <a:lstStyle/>
          <a:p>
            <a:pPr algn="l" indent="0" marL="0">
              <a:lnSpc>
                <a:spcPts val="1800"/>
              </a:lnSpc>
              <a:buNone/>
            </a:pPr>
            <a:r>
              <a:rPr lang="en-US" sz="1450" b="1" dirty="0">
                <a:solidFill>
                  <a:srgbClr val="FFFFFF"/>
                </a:solidFill>
                <a:latin typeface="Syne Extra Bold" pitchFamily="34" charset="0"/>
                <a:ea typeface="Syne Extra Bold" pitchFamily="34" charset="-122"/>
                <a:cs typeface="Syne Extra Bold" pitchFamily="34" charset="-120"/>
              </a:rPr>
              <a:t>Exception Handling</a:t>
            </a:r>
            <a:endParaRPr lang="en-US" sz="1450" dirty="0"/>
          </a:p>
        </p:txBody>
      </p:sp>
      <p:sp>
        <p:nvSpPr>
          <p:cNvPr id="17" name="Text 12"/>
          <p:cNvSpPr/>
          <p:nvPr/>
        </p:nvSpPr>
        <p:spPr>
          <a:xfrm>
            <a:off x="2294215" y="4670941"/>
            <a:ext cx="4813697" cy="399098"/>
          </a:xfrm>
          <a:prstGeom prst="rect">
            <a:avLst/>
          </a:prstGeom>
          <a:noFill/>
          <a:ln/>
        </p:spPr>
        <p:txBody>
          <a:bodyPr wrap="square" lIns="0" tIns="0" rIns="0" bIns="0" rtlCol="0" anchor="t"/>
          <a:lstStyle/>
          <a:p>
            <a:pPr algn="l" indent="0" marL="0">
              <a:lnSpc>
                <a:spcPts val="1550"/>
              </a:lnSpc>
              <a:buNone/>
            </a:pPr>
            <a:r>
              <a:rPr lang="en-US" sz="1150" dirty="0">
                <a:solidFill>
                  <a:srgbClr val="FFFFFF"/>
                </a:solidFill>
                <a:latin typeface="Syne" pitchFamily="34" charset="0"/>
                <a:ea typeface="Syne" pitchFamily="34" charset="-122"/>
                <a:cs typeface="Syne" pitchFamily="34" charset="-120"/>
              </a:rPr>
              <a:t>Each violation requires rationale with enforced quality. Exception count tracked per candidate. Auto-flag excessive exceptions.</a:t>
            </a:r>
            <a:endParaRPr lang="en-US" sz="1150" dirty="0"/>
          </a:p>
        </p:txBody>
      </p:sp>
      <p:sp>
        <p:nvSpPr>
          <p:cNvPr id="18" name="Shape 13"/>
          <p:cNvSpPr/>
          <p:nvPr/>
        </p:nvSpPr>
        <p:spPr>
          <a:xfrm>
            <a:off x="7364849" y="3669625"/>
            <a:ext cx="5128974" cy="1558052"/>
          </a:xfrm>
          <a:prstGeom prst="roundRect">
            <a:avLst>
              <a:gd name="adj" fmla="val 4046"/>
            </a:avLst>
          </a:prstGeom>
          <a:solidFill>
            <a:srgbClr val="547808"/>
          </a:solidFill>
          <a:ln w="7620">
            <a:solidFill>
              <a:srgbClr val="6D9121"/>
            </a:solidFill>
            <a:prstDash val="solid"/>
          </a:ln>
        </p:spPr>
      </p:sp>
      <p:sp>
        <p:nvSpPr>
          <p:cNvPr id="19" name="Shape 14"/>
          <p:cNvSpPr/>
          <p:nvPr/>
        </p:nvSpPr>
        <p:spPr>
          <a:xfrm>
            <a:off x="7522488" y="3827264"/>
            <a:ext cx="450294" cy="450294"/>
          </a:xfrm>
          <a:prstGeom prst="roundRect">
            <a:avLst>
              <a:gd name="adj" fmla="val 20304702"/>
            </a:avLst>
          </a:prstGeom>
          <a:solidFill>
            <a:srgbClr val="A9F00F"/>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6313" y="3951089"/>
            <a:ext cx="202525" cy="202525"/>
          </a:xfrm>
          <a:prstGeom prst="rect">
            <a:avLst/>
          </a:prstGeom>
        </p:spPr>
      </p:pic>
      <p:sp>
        <p:nvSpPr>
          <p:cNvPr id="21" name="Text 15"/>
          <p:cNvSpPr/>
          <p:nvPr/>
        </p:nvSpPr>
        <p:spPr>
          <a:xfrm>
            <a:off x="7522488" y="4376857"/>
            <a:ext cx="2114907" cy="234553"/>
          </a:xfrm>
          <a:prstGeom prst="rect">
            <a:avLst/>
          </a:prstGeom>
          <a:noFill/>
          <a:ln/>
        </p:spPr>
        <p:txBody>
          <a:bodyPr wrap="none" lIns="0" tIns="0" rIns="0" bIns="0" rtlCol="0" anchor="t"/>
          <a:lstStyle/>
          <a:p>
            <a:pPr algn="l" indent="0" marL="0">
              <a:lnSpc>
                <a:spcPts val="1800"/>
              </a:lnSpc>
              <a:buNone/>
            </a:pPr>
            <a:r>
              <a:rPr lang="en-US" sz="1450" b="1" dirty="0">
                <a:solidFill>
                  <a:srgbClr val="FFFFFF"/>
                </a:solidFill>
                <a:latin typeface="Syne Extra Bold" pitchFamily="34" charset="0"/>
                <a:ea typeface="Syne Extra Bold" pitchFamily="34" charset="-122"/>
                <a:cs typeface="Syne Extra Bold" pitchFamily="34" charset="-120"/>
              </a:rPr>
              <a:t>Rules Console</a:t>
            </a:r>
            <a:endParaRPr lang="en-US" sz="1450" dirty="0"/>
          </a:p>
        </p:txBody>
      </p:sp>
      <p:sp>
        <p:nvSpPr>
          <p:cNvPr id="22" name="Text 16"/>
          <p:cNvSpPr/>
          <p:nvPr/>
        </p:nvSpPr>
        <p:spPr>
          <a:xfrm>
            <a:off x="7522488" y="4670941"/>
            <a:ext cx="4813697" cy="399098"/>
          </a:xfrm>
          <a:prstGeom prst="rect">
            <a:avLst/>
          </a:prstGeom>
          <a:noFill/>
          <a:ln/>
        </p:spPr>
        <p:txBody>
          <a:bodyPr wrap="square" lIns="0" tIns="0" rIns="0" bIns="0" rtlCol="0" anchor="t"/>
          <a:lstStyle/>
          <a:p>
            <a:pPr algn="l" indent="0" marL="0">
              <a:lnSpc>
                <a:spcPts val="1550"/>
              </a:lnSpc>
              <a:buNone/>
            </a:pPr>
            <a:r>
              <a:rPr lang="en-US" sz="1150" dirty="0">
                <a:solidFill>
                  <a:srgbClr val="FFFFFF"/>
                </a:solidFill>
                <a:latin typeface="Syne" pitchFamily="34" charset="0"/>
                <a:ea typeface="Syne" pitchFamily="34" charset="-122"/>
                <a:cs typeface="Syne" pitchFamily="34" charset="-120"/>
              </a:rPr>
              <a:t>Update thresholds without touching code. Changes apply only to future evaluations. Past audit records remain untouched.</a:t>
            </a:r>
            <a:endParaRPr lang="en-US" sz="1150" dirty="0"/>
          </a:p>
        </p:txBody>
      </p:sp>
      <p:sp>
        <p:nvSpPr>
          <p:cNvPr id="23" name="Shape 17"/>
          <p:cNvSpPr/>
          <p:nvPr/>
        </p:nvSpPr>
        <p:spPr>
          <a:xfrm>
            <a:off x="2136577" y="5326975"/>
            <a:ext cx="5128974" cy="1558052"/>
          </a:xfrm>
          <a:prstGeom prst="roundRect">
            <a:avLst>
              <a:gd name="adj" fmla="val 4046"/>
            </a:avLst>
          </a:prstGeom>
          <a:solidFill>
            <a:srgbClr val="547808"/>
          </a:solidFill>
          <a:ln w="7620">
            <a:solidFill>
              <a:srgbClr val="6D9121"/>
            </a:solidFill>
            <a:prstDash val="solid"/>
          </a:ln>
        </p:spPr>
      </p:sp>
      <p:sp>
        <p:nvSpPr>
          <p:cNvPr id="24" name="Shape 18"/>
          <p:cNvSpPr/>
          <p:nvPr/>
        </p:nvSpPr>
        <p:spPr>
          <a:xfrm>
            <a:off x="2294215" y="5484614"/>
            <a:ext cx="450294" cy="450294"/>
          </a:xfrm>
          <a:prstGeom prst="roundRect">
            <a:avLst>
              <a:gd name="adj" fmla="val 20304702"/>
            </a:avLst>
          </a:prstGeom>
          <a:solidFill>
            <a:srgbClr val="A9F00F"/>
          </a:solidFill>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18040" y="5608439"/>
            <a:ext cx="202525" cy="202525"/>
          </a:xfrm>
          <a:prstGeom prst="rect">
            <a:avLst/>
          </a:prstGeom>
        </p:spPr>
      </p:pic>
      <p:sp>
        <p:nvSpPr>
          <p:cNvPr id="26" name="Text 19"/>
          <p:cNvSpPr/>
          <p:nvPr/>
        </p:nvSpPr>
        <p:spPr>
          <a:xfrm>
            <a:off x="2294215" y="6034207"/>
            <a:ext cx="2552462" cy="234553"/>
          </a:xfrm>
          <a:prstGeom prst="rect">
            <a:avLst/>
          </a:prstGeom>
          <a:noFill/>
          <a:ln/>
        </p:spPr>
        <p:txBody>
          <a:bodyPr wrap="none" lIns="0" tIns="0" rIns="0" bIns="0" rtlCol="0" anchor="t"/>
          <a:lstStyle/>
          <a:p>
            <a:pPr algn="l" indent="0" marL="0">
              <a:lnSpc>
                <a:spcPts val="1800"/>
              </a:lnSpc>
              <a:buNone/>
            </a:pPr>
            <a:r>
              <a:rPr lang="en-US" sz="1450" b="1" dirty="0">
                <a:solidFill>
                  <a:srgbClr val="FFFFFF"/>
                </a:solidFill>
                <a:latin typeface="Syne Extra Bold" pitchFamily="34" charset="0"/>
                <a:ea typeface="Syne Extra Bold" pitchFamily="34" charset="-122"/>
                <a:cs typeface="Syne Extra Bold" pitchFamily="34" charset="-120"/>
              </a:rPr>
              <a:t>Audit Dashboard</a:t>
            </a:r>
            <a:endParaRPr lang="en-US" sz="1450" dirty="0"/>
          </a:p>
        </p:txBody>
      </p:sp>
      <p:sp>
        <p:nvSpPr>
          <p:cNvPr id="27" name="Text 20"/>
          <p:cNvSpPr/>
          <p:nvPr/>
        </p:nvSpPr>
        <p:spPr>
          <a:xfrm>
            <a:off x="2294215" y="6328291"/>
            <a:ext cx="4813697" cy="399098"/>
          </a:xfrm>
          <a:prstGeom prst="rect">
            <a:avLst/>
          </a:prstGeom>
          <a:noFill/>
          <a:ln/>
        </p:spPr>
        <p:txBody>
          <a:bodyPr wrap="square" lIns="0" tIns="0" rIns="0" bIns="0" rtlCol="0" anchor="t"/>
          <a:lstStyle/>
          <a:p>
            <a:pPr algn="l" indent="0" marL="0">
              <a:lnSpc>
                <a:spcPts val="1550"/>
              </a:lnSpc>
              <a:buNone/>
            </a:pPr>
            <a:r>
              <a:rPr lang="en-US" sz="1150" dirty="0">
                <a:solidFill>
                  <a:srgbClr val="FFFFFF"/>
                </a:solidFill>
                <a:latin typeface="Syne" pitchFamily="34" charset="0"/>
                <a:ea typeface="Syne" pitchFamily="34" charset="-122"/>
                <a:cs typeface="Syne" pitchFamily="34" charset="-120"/>
              </a:rPr>
              <a:t>Every evaluation logged with timestamp and outcome. Shows total evaluations, eligibility status, exception usage, and review load.</a:t>
            </a:r>
            <a:endParaRPr lang="en-US" sz="1150" dirty="0"/>
          </a:p>
        </p:txBody>
      </p:sp>
      <p:sp>
        <p:nvSpPr>
          <p:cNvPr id="28" name="Shape 21"/>
          <p:cNvSpPr/>
          <p:nvPr/>
        </p:nvSpPr>
        <p:spPr>
          <a:xfrm>
            <a:off x="7364849" y="5326975"/>
            <a:ext cx="5128974" cy="1558052"/>
          </a:xfrm>
          <a:prstGeom prst="roundRect">
            <a:avLst>
              <a:gd name="adj" fmla="val 4046"/>
            </a:avLst>
          </a:prstGeom>
          <a:solidFill>
            <a:srgbClr val="547808"/>
          </a:solidFill>
          <a:ln w="7620">
            <a:solidFill>
              <a:srgbClr val="6D9121"/>
            </a:solidFill>
            <a:prstDash val="solid"/>
          </a:ln>
        </p:spPr>
      </p:sp>
      <p:sp>
        <p:nvSpPr>
          <p:cNvPr id="29" name="Shape 22"/>
          <p:cNvSpPr/>
          <p:nvPr/>
        </p:nvSpPr>
        <p:spPr>
          <a:xfrm>
            <a:off x="7522488" y="5484614"/>
            <a:ext cx="450294" cy="450294"/>
          </a:xfrm>
          <a:prstGeom prst="roundRect">
            <a:avLst>
              <a:gd name="adj" fmla="val 20304702"/>
            </a:avLst>
          </a:prstGeom>
          <a:solidFill>
            <a:srgbClr val="A9F00F"/>
          </a:solidFill>
          <a:ln/>
        </p:spPr>
      </p:sp>
      <p:pic>
        <p:nvPicPr>
          <p:cNvPr id="30"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46313" y="5608439"/>
            <a:ext cx="202525" cy="202525"/>
          </a:xfrm>
          <a:prstGeom prst="rect">
            <a:avLst/>
          </a:prstGeom>
        </p:spPr>
      </p:pic>
      <p:sp>
        <p:nvSpPr>
          <p:cNvPr id="31" name="Text 23"/>
          <p:cNvSpPr/>
          <p:nvPr/>
        </p:nvSpPr>
        <p:spPr>
          <a:xfrm>
            <a:off x="7522488" y="6034207"/>
            <a:ext cx="2615803" cy="234553"/>
          </a:xfrm>
          <a:prstGeom prst="rect">
            <a:avLst/>
          </a:prstGeom>
          <a:noFill/>
          <a:ln/>
        </p:spPr>
        <p:txBody>
          <a:bodyPr wrap="none" lIns="0" tIns="0" rIns="0" bIns="0" rtlCol="0" anchor="t"/>
          <a:lstStyle/>
          <a:p>
            <a:pPr algn="l" indent="0" marL="0">
              <a:lnSpc>
                <a:spcPts val="1800"/>
              </a:lnSpc>
              <a:buNone/>
            </a:pPr>
            <a:r>
              <a:rPr lang="en-US" sz="1450" b="1" dirty="0">
                <a:solidFill>
                  <a:srgbClr val="FFFFFF"/>
                </a:solidFill>
                <a:latin typeface="Syne Extra Bold" pitchFamily="34" charset="0"/>
                <a:ea typeface="Syne Extra Bold" pitchFamily="34" charset="-122"/>
                <a:cs typeface="Syne Extra Bold" pitchFamily="34" charset="-120"/>
              </a:rPr>
              <a:t>Export Capability</a:t>
            </a:r>
            <a:endParaRPr lang="en-US" sz="1450" dirty="0"/>
          </a:p>
        </p:txBody>
      </p:sp>
      <p:sp>
        <p:nvSpPr>
          <p:cNvPr id="32" name="Text 24"/>
          <p:cNvSpPr/>
          <p:nvPr/>
        </p:nvSpPr>
        <p:spPr>
          <a:xfrm>
            <a:off x="7522488" y="6328291"/>
            <a:ext cx="4813697" cy="399098"/>
          </a:xfrm>
          <a:prstGeom prst="rect">
            <a:avLst/>
          </a:prstGeom>
          <a:noFill/>
          <a:ln/>
        </p:spPr>
        <p:txBody>
          <a:bodyPr wrap="square" lIns="0" tIns="0" rIns="0" bIns="0" rtlCol="0" anchor="t"/>
          <a:lstStyle/>
          <a:p>
            <a:pPr algn="l" indent="0" marL="0">
              <a:lnSpc>
                <a:spcPts val="1550"/>
              </a:lnSpc>
              <a:buNone/>
            </a:pPr>
            <a:r>
              <a:rPr lang="en-US" sz="1150" dirty="0">
                <a:solidFill>
                  <a:srgbClr val="FFFFFF"/>
                </a:solidFill>
                <a:latin typeface="Syne" pitchFamily="34" charset="0"/>
                <a:ea typeface="Syne" pitchFamily="34" charset="-122"/>
                <a:cs typeface="Syne" pitchFamily="34" charset="-120"/>
              </a:rPr>
              <a:t>Full candidate data, decisions, and exceptions exportable as CSV or JSON for ops review or compliance checks.</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072283" y="607338"/>
            <a:ext cx="5915263" cy="474821"/>
          </a:xfrm>
          <a:prstGeom prst="rect">
            <a:avLst/>
          </a:prstGeom>
          <a:noFill/>
          <a:ln/>
        </p:spPr>
        <p:txBody>
          <a:bodyPr wrap="none" lIns="0" tIns="0" rIns="0" bIns="0" rtlCol="0" anchor="t"/>
          <a:lstStyle/>
          <a:p>
            <a:pPr algn="l" indent="0" marL="0">
              <a:lnSpc>
                <a:spcPts val="3700"/>
              </a:lnSpc>
              <a:buNone/>
            </a:pPr>
            <a:r>
              <a:rPr lang="en-US" sz="2950" b="1" dirty="0">
                <a:solidFill>
                  <a:srgbClr val="F0F4F1"/>
                </a:solidFill>
                <a:latin typeface="Syne Extra Bold" pitchFamily="34" charset="0"/>
                <a:ea typeface="Syne Extra Bold" pitchFamily="34" charset="-122"/>
                <a:cs typeface="Syne Extra Bold" pitchFamily="34" charset="-120"/>
              </a:rPr>
              <a:t>Operational Impact</a:t>
            </a:r>
            <a:endParaRPr lang="en-US" sz="2950" dirty="0"/>
          </a:p>
        </p:txBody>
      </p:sp>
      <p:pic>
        <p:nvPicPr>
          <p:cNvPr id="3" name="Image 0" descr="preencoded.png">    </p:cNvPr>
          <p:cNvPicPr>
            <a:picLocks noChangeAspect="1"/>
          </p:cNvPicPr>
          <p:nvPr/>
        </p:nvPicPr>
        <p:blipFill>
          <a:blip r:embed="rId1"/>
          <a:stretch>
            <a:fillRect/>
          </a:stretch>
        </p:blipFill>
        <p:spPr>
          <a:xfrm>
            <a:off x="2072283" y="1349335"/>
            <a:ext cx="5421035" cy="5421035"/>
          </a:xfrm>
          <a:prstGeom prst="rect">
            <a:avLst/>
          </a:prstGeom>
        </p:spPr>
      </p:pic>
      <p:sp>
        <p:nvSpPr>
          <p:cNvPr id="4" name="Text 1"/>
          <p:cNvSpPr/>
          <p:nvPr/>
        </p:nvSpPr>
        <p:spPr>
          <a:xfrm>
            <a:off x="9136618" y="2193250"/>
            <a:ext cx="3429000" cy="474583"/>
          </a:xfrm>
          <a:prstGeom prst="rect">
            <a:avLst/>
          </a:prstGeom>
          <a:noFill/>
          <a:ln/>
        </p:spPr>
        <p:txBody>
          <a:bodyPr wrap="square" lIns="0" tIns="0" rIns="0" bIns="0" rtlCol="0" anchor="t"/>
          <a:lstStyle/>
          <a:p>
            <a:pPr algn="l" indent="0" marL="0">
              <a:lnSpc>
                <a:spcPts val="1850"/>
              </a:lnSpc>
              <a:buNone/>
            </a:pPr>
            <a:r>
              <a:rPr lang="en-US" sz="1450" b="1" dirty="0">
                <a:solidFill>
                  <a:srgbClr val="F0F4F1"/>
                </a:solidFill>
                <a:latin typeface="Syne Extra Bold" pitchFamily="34" charset="0"/>
                <a:ea typeface="Syne Extra Bold" pitchFamily="34" charset="-122"/>
                <a:cs typeface="Syne Extra Bold" pitchFamily="34" charset="-120"/>
              </a:rPr>
              <a:t>What Changes Operationally</a:t>
            </a:r>
            <a:endParaRPr lang="en-US" sz="14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3530" y="2789932"/>
            <a:ext cx="227886" cy="227886"/>
          </a:xfrm>
          <a:prstGeom prst="rect">
            <a:avLst/>
          </a:prstGeom>
        </p:spPr>
      </p:pic>
      <p:sp>
        <p:nvSpPr>
          <p:cNvPr id="6" name="Text 2"/>
          <p:cNvSpPr/>
          <p:nvPr/>
        </p:nvSpPr>
        <p:spPr>
          <a:xfrm>
            <a:off x="9630370" y="2782372"/>
            <a:ext cx="2935248" cy="405765"/>
          </a:xfrm>
          <a:prstGeom prst="rect">
            <a:avLst/>
          </a:prstGeom>
          <a:noFill/>
          <a:ln/>
        </p:spPr>
        <p:txBody>
          <a:bodyPr wrap="square" lIns="0" tIns="0" rIns="0" bIns="0" rtlCol="0" anchor="t"/>
          <a:lstStyle/>
          <a:p>
            <a:pPr algn="l" indent="0" marL="0">
              <a:lnSpc>
                <a:spcPts val="1550"/>
              </a:lnSpc>
              <a:buNone/>
            </a:pPr>
            <a:r>
              <a:rPr lang="en-US" sz="1150" dirty="0">
                <a:solidFill>
                  <a:srgbClr val="D7E5D8"/>
                </a:solidFill>
                <a:latin typeface="Syne" pitchFamily="34" charset="0"/>
                <a:ea typeface="Syne" pitchFamily="34" charset="-122"/>
                <a:cs typeface="Syne" pitchFamily="34" charset="-120"/>
              </a:rPr>
              <a:t>Ineligible candidates stopped before interviews, saving valuable time</a:t>
            </a:r>
            <a:endParaRPr lang="en-US" sz="11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3530" y="3456920"/>
            <a:ext cx="227886" cy="227886"/>
          </a:xfrm>
          <a:prstGeom prst="rect">
            <a:avLst/>
          </a:prstGeom>
        </p:spPr>
      </p:pic>
      <p:sp>
        <p:nvSpPr>
          <p:cNvPr id="8" name="Text 3"/>
          <p:cNvSpPr/>
          <p:nvPr/>
        </p:nvSpPr>
        <p:spPr>
          <a:xfrm>
            <a:off x="9630370" y="3449360"/>
            <a:ext cx="2935248" cy="405765"/>
          </a:xfrm>
          <a:prstGeom prst="rect">
            <a:avLst/>
          </a:prstGeom>
          <a:noFill/>
          <a:ln/>
        </p:spPr>
        <p:txBody>
          <a:bodyPr wrap="square" lIns="0" tIns="0" rIns="0" bIns="0" rtlCol="0" anchor="t"/>
          <a:lstStyle/>
          <a:p>
            <a:pPr algn="l" indent="0" marL="0">
              <a:lnSpc>
                <a:spcPts val="1550"/>
              </a:lnSpc>
              <a:buNone/>
            </a:pPr>
            <a:r>
              <a:rPr lang="en-US" sz="1150" dirty="0">
                <a:solidFill>
                  <a:srgbClr val="D7E5D8"/>
                </a:solidFill>
                <a:latin typeface="Syne" pitchFamily="34" charset="0"/>
                <a:ea typeface="Syne" pitchFamily="34" charset="-122"/>
                <a:cs typeface="Syne" pitchFamily="34" charset="-120"/>
              </a:rPr>
              <a:t>Exceptions become governed decisions, not informal approvals</a:t>
            </a:r>
            <a:endParaRPr lang="en-US" sz="1150" dirty="0"/>
          </a:p>
        </p:txBody>
      </p:sp>
      <p:pic>
        <p:nvPicPr>
          <p:cNvPr id="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3530" y="4123908"/>
            <a:ext cx="227886" cy="227886"/>
          </a:xfrm>
          <a:prstGeom prst="rect">
            <a:avLst/>
          </a:prstGeom>
        </p:spPr>
      </p:pic>
      <p:sp>
        <p:nvSpPr>
          <p:cNvPr id="10" name="Text 4"/>
          <p:cNvSpPr/>
          <p:nvPr/>
        </p:nvSpPr>
        <p:spPr>
          <a:xfrm>
            <a:off x="9630370" y="4116348"/>
            <a:ext cx="2935248" cy="405765"/>
          </a:xfrm>
          <a:prstGeom prst="rect">
            <a:avLst/>
          </a:prstGeom>
          <a:noFill/>
          <a:ln/>
        </p:spPr>
        <p:txBody>
          <a:bodyPr wrap="square" lIns="0" tIns="0" rIns="0" bIns="0" rtlCol="0" anchor="t"/>
          <a:lstStyle/>
          <a:p>
            <a:pPr algn="l" indent="0" marL="0">
              <a:lnSpc>
                <a:spcPts val="1550"/>
              </a:lnSpc>
              <a:buNone/>
            </a:pPr>
            <a:r>
              <a:rPr lang="en-US" sz="1150" dirty="0">
                <a:solidFill>
                  <a:srgbClr val="D7E5D8"/>
                </a:solidFill>
                <a:latin typeface="Syne" pitchFamily="34" charset="0"/>
                <a:ea typeface="Syne" pitchFamily="34" charset="-122"/>
                <a:cs typeface="Syne" pitchFamily="34" charset="-120"/>
              </a:rPr>
              <a:t>Ops teams can update rules safely as criteria change</a:t>
            </a:r>
            <a:endParaRPr lang="en-US" sz="1150" dirty="0"/>
          </a:p>
        </p:txBody>
      </p:sp>
      <p:pic>
        <p:nvPicPr>
          <p:cNvPr id="11"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93530" y="4790896"/>
            <a:ext cx="227886" cy="227886"/>
          </a:xfrm>
          <a:prstGeom prst="rect">
            <a:avLst/>
          </a:prstGeom>
        </p:spPr>
      </p:pic>
      <p:sp>
        <p:nvSpPr>
          <p:cNvPr id="12" name="Text 5"/>
          <p:cNvSpPr/>
          <p:nvPr/>
        </p:nvSpPr>
        <p:spPr>
          <a:xfrm>
            <a:off x="9630370" y="4783336"/>
            <a:ext cx="2935248" cy="405765"/>
          </a:xfrm>
          <a:prstGeom prst="rect">
            <a:avLst/>
          </a:prstGeom>
          <a:noFill/>
          <a:ln/>
        </p:spPr>
        <p:txBody>
          <a:bodyPr wrap="square" lIns="0" tIns="0" rIns="0" bIns="0" rtlCol="0" anchor="t"/>
          <a:lstStyle/>
          <a:p>
            <a:pPr algn="l" indent="0" marL="0">
              <a:lnSpc>
                <a:spcPts val="1550"/>
              </a:lnSpc>
              <a:buNone/>
            </a:pPr>
            <a:r>
              <a:rPr lang="en-US" sz="1150" dirty="0">
                <a:solidFill>
                  <a:srgbClr val="D7E5D8"/>
                </a:solidFill>
                <a:latin typeface="Syne" pitchFamily="34" charset="0"/>
                <a:ea typeface="Syne" pitchFamily="34" charset="-122"/>
                <a:cs typeface="Syne" pitchFamily="34" charset="-120"/>
              </a:rPr>
              <a:t>Management gets visibility into exception usage patterns</a:t>
            </a:r>
            <a:endParaRPr lang="en-US" sz="1150" dirty="0"/>
          </a:p>
        </p:txBody>
      </p:sp>
      <p:pic>
        <p:nvPicPr>
          <p:cNvPr id="13"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93530" y="5457885"/>
            <a:ext cx="227886" cy="227886"/>
          </a:xfrm>
          <a:prstGeom prst="rect">
            <a:avLst/>
          </a:prstGeom>
        </p:spPr>
      </p:pic>
      <p:sp>
        <p:nvSpPr>
          <p:cNvPr id="14" name="Text 6"/>
          <p:cNvSpPr/>
          <p:nvPr/>
        </p:nvSpPr>
        <p:spPr>
          <a:xfrm>
            <a:off x="9630370" y="5450324"/>
            <a:ext cx="2935248" cy="405765"/>
          </a:xfrm>
          <a:prstGeom prst="rect">
            <a:avLst/>
          </a:prstGeom>
          <a:noFill/>
          <a:ln/>
        </p:spPr>
        <p:txBody>
          <a:bodyPr wrap="square" lIns="0" tIns="0" rIns="0" bIns="0" rtlCol="0" anchor="t"/>
          <a:lstStyle/>
          <a:p>
            <a:pPr algn="l" indent="0" marL="0">
              <a:lnSpc>
                <a:spcPts val="1550"/>
              </a:lnSpc>
              <a:buNone/>
            </a:pPr>
            <a:r>
              <a:rPr lang="en-US" sz="1150" dirty="0">
                <a:solidFill>
                  <a:srgbClr val="D7E5D8"/>
                </a:solidFill>
                <a:latin typeface="Syne" pitchFamily="34" charset="0"/>
                <a:ea typeface="Syne" pitchFamily="34" charset="-122"/>
                <a:cs typeface="Syne" pitchFamily="34" charset="-120"/>
              </a:rPr>
              <a:t>Audit and compliance risks are systematically reduced</a:t>
            </a:r>
            <a:endParaRPr lang="en-US" sz="1150" dirty="0"/>
          </a:p>
        </p:txBody>
      </p:sp>
      <p:sp>
        <p:nvSpPr>
          <p:cNvPr id="15" name="Shape 7"/>
          <p:cNvSpPr/>
          <p:nvPr/>
        </p:nvSpPr>
        <p:spPr>
          <a:xfrm>
            <a:off x="2072283" y="7075419"/>
            <a:ext cx="10485834" cy="26551"/>
          </a:xfrm>
          <a:prstGeom prst="rect">
            <a:avLst/>
          </a:prstGeom>
          <a:solidFill>
            <a:srgbClr val="D7E5D8">
              <a:alpha val="50000"/>
            </a:srgbClr>
          </a:solidFill>
          <a:ln/>
        </p:spPr>
      </p:sp>
      <p:sp>
        <p:nvSpPr>
          <p:cNvPr id="16" name="Text 8"/>
          <p:cNvSpPr/>
          <p:nvPr/>
        </p:nvSpPr>
        <p:spPr>
          <a:xfrm>
            <a:off x="2072283" y="7216497"/>
            <a:ext cx="10485834" cy="405765"/>
          </a:xfrm>
          <a:prstGeom prst="rect">
            <a:avLst/>
          </a:prstGeom>
          <a:noFill/>
          <a:ln/>
        </p:spPr>
        <p:txBody>
          <a:bodyPr wrap="square" lIns="0" tIns="0" rIns="0" bIns="0" rtlCol="0" anchor="t"/>
          <a:lstStyle/>
          <a:p>
            <a:pPr algn="l" indent="0" marL="0">
              <a:lnSpc>
                <a:spcPts val="1550"/>
              </a:lnSpc>
              <a:buNone/>
            </a:pPr>
            <a:r>
              <a:rPr lang="en-US" sz="1150" dirty="0">
                <a:solidFill>
                  <a:srgbClr val="D7E5D8"/>
                </a:solidFill>
                <a:latin typeface="Syne" pitchFamily="34" charset="0"/>
                <a:ea typeface="Syne" pitchFamily="34" charset="-122"/>
                <a:cs typeface="Syne" pitchFamily="34" charset="-120"/>
              </a:rPr>
              <a:t>The system shifts from reactive correction to </a:t>
            </a:r>
            <a:pPr algn="l" indent="0" marL="0">
              <a:lnSpc>
                <a:spcPts val="1550"/>
              </a:lnSpc>
              <a:buNone/>
            </a:pPr>
            <a:r>
              <a:rPr lang="en-US" sz="1150" b="1" dirty="0">
                <a:solidFill>
                  <a:srgbClr val="A9F00F"/>
                </a:solidFill>
                <a:latin typeface="Syne" pitchFamily="34" charset="0"/>
                <a:ea typeface="Syne" pitchFamily="34" charset="-122"/>
                <a:cs typeface="Syne" pitchFamily="34" charset="-120"/>
              </a:rPr>
              <a:t>proactive governance</a:t>
            </a:r>
            <a:pPr algn="l" indent="0" marL="0">
              <a:lnSpc>
                <a:spcPts val="1550"/>
              </a:lnSpc>
              <a:buNone/>
            </a:pPr>
            <a:r>
              <a:rPr lang="en-US" sz="1150" dirty="0">
                <a:solidFill>
                  <a:srgbClr val="D7E5D8"/>
                </a:solidFill>
                <a:latin typeface="Syne" pitchFamily="34" charset="0"/>
                <a:ea typeface="Syne" pitchFamily="34" charset="-122"/>
                <a:cs typeface="Syne" pitchFamily="34" charset="-120"/>
              </a:rPr>
              <a:t> — ensuring rules are enforced early, exceptions are transparent, decisions are auditable, and operations remain flexible.</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51071" y="609481"/>
            <a:ext cx="4611648" cy="576382"/>
          </a:xfrm>
          <a:prstGeom prst="rect">
            <a:avLst/>
          </a:prstGeom>
          <a:noFill/>
          <a:ln/>
        </p:spPr>
        <p:txBody>
          <a:bodyPr wrap="none" lIns="0" tIns="0" rIns="0" bIns="0" rtlCol="0" anchor="t"/>
          <a:lstStyle/>
          <a:p>
            <a:pPr algn="l" indent="0" marL="0">
              <a:lnSpc>
                <a:spcPts val="4500"/>
              </a:lnSpc>
              <a:buNone/>
            </a:pPr>
            <a:r>
              <a:rPr lang="en-US" sz="3600" b="1" dirty="0">
                <a:solidFill>
                  <a:srgbClr val="F0F4F1"/>
                </a:solidFill>
                <a:latin typeface="Syne Extra Bold" pitchFamily="34" charset="0"/>
                <a:ea typeface="Syne Extra Bold" pitchFamily="34" charset="-122"/>
                <a:cs typeface="Syne Extra Bold" pitchFamily="34" charset="-120"/>
              </a:rPr>
              <a:t>Live Demo</a:t>
            </a:r>
            <a:endParaRPr lang="en-US" sz="3600" dirty="0"/>
          </a:p>
        </p:txBody>
      </p:sp>
      <p:sp>
        <p:nvSpPr>
          <p:cNvPr id="3" name="Shape 1"/>
          <p:cNvSpPr/>
          <p:nvPr/>
        </p:nvSpPr>
        <p:spPr>
          <a:xfrm>
            <a:off x="1135499" y="1762601"/>
            <a:ext cx="184428" cy="829985"/>
          </a:xfrm>
          <a:prstGeom prst="roundRect">
            <a:avLst>
              <a:gd name="adj" fmla="val 42009"/>
            </a:avLst>
          </a:prstGeom>
          <a:solidFill>
            <a:srgbClr val="547808"/>
          </a:solidFill>
          <a:ln w="7620">
            <a:solidFill>
              <a:srgbClr val="6D9121"/>
            </a:solidFill>
            <a:prstDash val="solid"/>
          </a:ln>
        </p:spPr>
      </p:sp>
      <p:sp>
        <p:nvSpPr>
          <p:cNvPr id="4" name="Shape 2"/>
          <p:cNvSpPr/>
          <p:nvPr/>
        </p:nvSpPr>
        <p:spPr>
          <a:xfrm>
            <a:off x="951071" y="1641515"/>
            <a:ext cx="553403" cy="553403"/>
          </a:xfrm>
          <a:prstGeom prst="roundRect">
            <a:avLst>
              <a:gd name="adj" fmla="val 82616"/>
            </a:avLst>
          </a:prstGeom>
          <a:solidFill>
            <a:srgbClr val="547808"/>
          </a:solidFill>
          <a:ln w="7620">
            <a:solidFill>
              <a:srgbClr val="6D9121"/>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89422" y="1779865"/>
            <a:ext cx="276701" cy="276701"/>
          </a:xfrm>
          <a:prstGeom prst="rect">
            <a:avLst/>
          </a:prstGeom>
        </p:spPr>
      </p:pic>
      <p:sp>
        <p:nvSpPr>
          <p:cNvPr id="6" name="Text 3"/>
          <p:cNvSpPr/>
          <p:nvPr/>
        </p:nvSpPr>
        <p:spPr>
          <a:xfrm>
            <a:off x="1654493" y="1670328"/>
            <a:ext cx="2660571" cy="288250"/>
          </a:xfrm>
          <a:prstGeom prst="rect">
            <a:avLst/>
          </a:prstGeom>
          <a:noFill/>
          <a:ln/>
        </p:spPr>
        <p:txBody>
          <a:bodyPr wrap="none" lIns="0" tIns="0" rIns="0" bIns="0" rtlCol="0" anchor="t"/>
          <a:lstStyle/>
          <a:p>
            <a:pPr algn="l" indent="0" marL="0">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Eligibility Form</a:t>
            </a:r>
            <a:endParaRPr lang="en-US" sz="1800" dirty="0"/>
          </a:p>
        </p:txBody>
      </p:sp>
      <p:sp>
        <p:nvSpPr>
          <p:cNvPr id="7" name="Text 4"/>
          <p:cNvSpPr/>
          <p:nvPr/>
        </p:nvSpPr>
        <p:spPr>
          <a:xfrm>
            <a:off x="1654493" y="2048589"/>
            <a:ext cx="12024836" cy="267414"/>
          </a:xfrm>
          <a:prstGeom prst="rect">
            <a:avLst/>
          </a:prstGeom>
          <a:noFill/>
          <a:ln/>
        </p:spPr>
        <p:txBody>
          <a:bodyPr wrap="none" lIns="0" tIns="0" rIns="0" bIns="0" rtlCol="0" anchor="t"/>
          <a:lstStyle/>
          <a:p>
            <a:pPr algn="l" indent="0" marL="0">
              <a:lnSpc>
                <a:spcPts val="2100"/>
              </a:lnSpc>
              <a:buNone/>
            </a:pPr>
            <a:r>
              <a:rPr lang="en-US" sz="1450" dirty="0">
                <a:solidFill>
                  <a:srgbClr val="D7E5D8"/>
                </a:solidFill>
                <a:latin typeface="Syne" pitchFamily="34" charset="0"/>
                <a:ea typeface="Syne" pitchFamily="34" charset="-122"/>
                <a:cs typeface="Syne" pitchFamily="34" charset="-120"/>
              </a:rPr>
              <a:t>Enter candidate details. Show strict rule block (e.g., rejected interview). Show soft rule violation triggering exception toggle.</a:t>
            </a:r>
            <a:endParaRPr lang="en-US" sz="1450" dirty="0"/>
          </a:p>
        </p:txBody>
      </p:sp>
      <p:sp>
        <p:nvSpPr>
          <p:cNvPr id="8" name="Shape 5"/>
          <p:cNvSpPr/>
          <p:nvPr/>
        </p:nvSpPr>
        <p:spPr>
          <a:xfrm>
            <a:off x="1412200" y="3019425"/>
            <a:ext cx="184428" cy="829985"/>
          </a:xfrm>
          <a:prstGeom prst="roundRect">
            <a:avLst>
              <a:gd name="adj" fmla="val 42009"/>
            </a:avLst>
          </a:prstGeom>
          <a:solidFill>
            <a:srgbClr val="547808"/>
          </a:solidFill>
          <a:ln w="7620">
            <a:solidFill>
              <a:srgbClr val="6D9121"/>
            </a:solidFill>
            <a:prstDash val="solid"/>
          </a:ln>
        </p:spPr>
      </p:sp>
      <p:sp>
        <p:nvSpPr>
          <p:cNvPr id="9" name="Shape 6"/>
          <p:cNvSpPr/>
          <p:nvPr/>
        </p:nvSpPr>
        <p:spPr>
          <a:xfrm>
            <a:off x="1227773" y="2898338"/>
            <a:ext cx="553403" cy="553403"/>
          </a:xfrm>
          <a:prstGeom prst="roundRect">
            <a:avLst>
              <a:gd name="adj" fmla="val 82616"/>
            </a:avLst>
          </a:prstGeom>
          <a:solidFill>
            <a:srgbClr val="547808"/>
          </a:solidFill>
          <a:ln w="7620">
            <a:solidFill>
              <a:srgbClr val="6D9121"/>
            </a:solidFill>
            <a:prstDash val="solid"/>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6123" y="3036689"/>
            <a:ext cx="276701" cy="276701"/>
          </a:xfrm>
          <a:prstGeom prst="rect">
            <a:avLst/>
          </a:prstGeom>
        </p:spPr>
      </p:pic>
      <p:sp>
        <p:nvSpPr>
          <p:cNvPr id="11" name="Text 7"/>
          <p:cNvSpPr/>
          <p:nvPr/>
        </p:nvSpPr>
        <p:spPr>
          <a:xfrm>
            <a:off x="1931194" y="2927152"/>
            <a:ext cx="4207907" cy="288250"/>
          </a:xfrm>
          <a:prstGeom prst="rect">
            <a:avLst/>
          </a:prstGeom>
          <a:noFill/>
          <a:ln/>
        </p:spPr>
        <p:txBody>
          <a:bodyPr wrap="none" lIns="0" tIns="0" rIns="0" bIns="0" rtlCol="0" anchor="t"/>
          <a:lstStyle/>
          <a:p>
            <a:pPr algn="l" indent="0" marL="0">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Exception Governance</a:t>
            </a:r>
            <a:endParaRPr lang="en-US" sz="1800" dirty="0"/>
          </a:p>
        </p:txBody>
      </p:sp>
      <p:sp>
        <p:nvSpPr>
          <p:cNvPr id="12" name="Text 8"/>
          <p:cNvSpPr/>
          <p:nvPr/>
        </p:nvSpPr>
        <p:spPr>
          <a:xfrm>
            <a:off x="1931194" y="3305413"/>
            <a:ext cx="11748135" cy="267414"/>
          </a:xfrm>
          <a:prstGeom prst="rect">
            <a:avLst/>
          </a:prstGeom>
          <a:noFill/>
          <a:ln/>
        </p:spPr>
        <p:txBody>
          <a:bodyPr wrap="none" lIns="0" tIns="0" rIns="0" bIns="0" rtlCol="0" anchor="t"/>
          <a:lstStyle/>
          <a:p>
            <a:pPr algn="l" indent="0" marL="0">
              <a:lnSpc>
                <a:spcPts val="2100"/>
              </a:lnSpc>
              <a:buNone/>
            </a:pPr>
            <a:r>
              <a:rPr lang="en-US" sz="1450" dirty="0">
                <a:solidFill>
                  <a:srgbClr val="D7E5D8"/>
                </a:solidFill>
                <a:latin typeface="Syne" pitchFamily="34" charset="0"/>
                <a:ea typeface="Syne" pitchFamily="34" charset="-122"/>
                <a:cs typeface="Syne" pitchFamily="34" charset="-120"/>
              </a:rPr>
              <a:t>Enable exception. Enter rationale. Show exception count and status indicator with quality enforcement.</a:t>
            </a:r>
            <a:endParaRPr lang="en-US" sz="1450" dirty="0"/>
          </a:p>
        </p:txBody>
      </p:sp>
      <p:sp>
        <p:nvSpPr>
          <p:cNvPr id="13" name="Shape 9"/>
          <p:cNvSpPr/>
          <p:nvPr/>
        </p:nvSpPr>
        <p:spPr>
          <a:xfrm>
            <a:off x="1688902" y="4276249"/>
            <a:ext cx="184428" cy="829985"/>
          </a:xfrm>
          <a:prstGeom prst="roundRect">
            <a:avLst>
              <a:gd name="adj" fmla="val 42009"/>
            </a:avLst>
          </a:prstGeom>
          <a:solidFill>
            <a:srgbClr val="547808"/>
          </a:solidFill>
          <a:ln w="7620">
            <a:solidFill>
              <a:srgbClr val="6D9121"/>
            </a:solidFill>
            <a:prstDash val="solid"/>
          </a:ln>
        </p:spPr>
      </p:sp>
      <p:sp>
        <p:nvSpPr>
          <p:cNvPr id="14" name="Shape 10"/>
          <p:cNvSpPr/>
          <p:nvPr/>
        </p:nvSpPr>
        <p:spPr>
          <a:xfrm>
            <a:off x="1504474" y="4155162"/>
            <a:ext cx="553403" cy="553403"/>
          </a:xfrm>
          <a:prstGeom prst="roundRect">
            <a:avLst>
              <a:gd name="adj" fmla="val 82616"/>
            </a:avLst>
          </a:prstGeom>
          <a:solidFill>
            <a:srgbClr val="547808"/>
          </a:solidFill>
          <a:ln w="7620">
            <a:solidFill>
              <a:srgbClr val="6D9121"/>
            </a:solidFill>
            <a:prstDash val="solid"/>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2824" y="4293513"/>
            <a:ext cx="276701" cy="276701"/>
          </a:xfrm>
          <a:prstGeom prst="rect">
            <a:avLst/>
          </a:prstGeom>
        </p:spPr>
      </p:pic>
      <p:sp>
        <p:nvSpPr>
          <p:cNvPr id="16" name="Text 11"/>
          <p:cNvSpPr/>
          <p:nvPr/>
        </p:nvSpPr>
        <p:spPr>
          <a:xfrm>
            <a:off x="2207895" y="4183975"/>
            <a:ext cx="3190756" cy="288250"/>
          </a:xfrm>
          <a:prstGeom prst="rect">
            <a:avLst/>
          </a:prstGeom>
          <a:noFill/>
          <a:ln/>
        </p:spPr>
        <p:txBody>
          <a:bodyPr wrap="none" lIns="0" tIns="0" rIns="0" bIns="0" rtlCol="0" anchor="t"/>
          <a:lstStyle/>
          <a:p>
            <a:pPr algn="l" indent="0" marL="0">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Evaluation Result</a:t>
            </a:r>
            <a:endParaRPr lang="en-US" sz="1800" dirty="0"/>
          </a:p>
        </p:txBody>
      </p:sp>
      <p:sp>
        <p:nvSpPr>
          <p:cNvPr id="17" name="Text 12"/>
          <p:cNvSpPr/>
          <p:nvPr/>
        </p:nvSpPr>
        <p:spPr>
          <a:xfrm>
            <a:off x="2207895" y="4562237"/>
            <a:ext cx="11471434" cy="267414"/>
          </a:xfrm>
          <a:prstGeom prst="rect">
            <a:avLst/>
          </a:prstGeom>
          <a:noFill/>
          <a:ln/>
        </p:spPr>
        <p:txBody>
          <a:bodyPr wrap="none" lIns="0" tIns="0" rIns="0" bIns="0" rtlCol="0" anchor="t"/>
          <a:lstStyle/>
          <a:p>
            <a:pPr algn="l" indent="0" marL="0">
              <a:lnSpc>
                <a:spcPts val="2100"/>
              </a:lnSpc>
              <a:buNone/>
            </a:pPr>
            <a:r>
              <a:rPr lang="en-US" sz="1450" dirty="0">
                <a:solidFill>
                  <a:srgbClr val="D7E5D8"/>
                </a:solidFill>
                <a:latin typeface="Syne" pitchFamily="34" charset="0"/>
                <a:ea typeface="Syne" pitchFamily="34" charset="-122"/>
                <a:cs typeface="Syne" pitchFamily="34" charset="-120"/>
              </a:rPr>
              <a:t>Show final eligibility status with highlighted exceptions applied and rationale captured.</a:t>
            </a:r>
            <a:endParaRPr lang="en-US" sz="1450" dirty="0"/>
          </a:p>
        </p:txBody>
      </p:sp>
      <p:sp>
        <p:nvSpPr>
          <p:cNvPr id="18" name="Shape 13"/>
          <p:cNvSpPr/>
          <p:nvPr/>
        </p:nvSpPr>
        <p:spPr>
          <a:xfrm>
            <a:off x="1965603" y="5533072"/>
            <a:ext cx="184428" cy="829985"/>
          </a:xfrm>
          <a:prstGeom prst="roundRect">
            <a:avLst>
              <a:gd name="adj" fmla="val 42009"/>
            </a:avLst>
          </a:prstGeom>
          <a:solidFill>
            <a:srgbClr val="547808"/>
          </a:solidFill>
          <a:ln w="7620">
            <a:solidFill>
              <a:srgbClr val="6D9121"/>
            </a:solidFill>
            <a:prstDash val="solid"/>
          </a:ln>
        </p:spPr>
      </p:sp>
      <p:sp>
        <p:nvSpPr>
          <p:cNvPr id="19" name="Shape 14"/>
          <p:cNvSpPr/>
          <p:nvPr/>
        </p:nvSpPr>
        <p:spPr>
          <a:xfrm>
            <a:off x="1781175" y="5411986"/>
            <a:ext cx="553403" cy="553403"/>
          </a:xfrm>
          <a:prstGeom prst="roundRect">
            <a:avLst>
              <a:gd name="adj" fmla="val 82616"/>
            </a:avLst>
          </a:prstGeom>
          <a:solidFill>
            <a:srgbClr val="547808"/>
          </a:solidFill>
          <a:ln w="7620">
            <a:solidFill>
              <a:srgbClr val="6D9121"/>
            </a:solidFill>
            <a:prstDash val="solid"/>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9526" y="5550337"/>
            <a:ext cx="276701" cy="276701"/>
          </a:xfrm>
          <a:prstGeom prst="rect">
            <a:avLst/>
          </a:prstGeom>
        </p:spPr>
      </p:pic>
      <p:sp>
        <p:nvSpPr>
          <p:cNvPr id="21" name="Text 15"/>
          <p:cNvSpPr/>
          <p:nvPr/>
        </p:nvSpPr>
        <p:spPr>
          <a:xfrm>
            <a:off x="2484596" y="5440799"/>
            <a:ext cx="4231958" cy="288250"/>
          </a:xfrm>
          <a:prstGeom prst="rect">
            <a:avLst/>
          </a:prstGeom>
          <a:noFill/>
          <a:ln/>
        </p:spPr>
        <p:txBody>
          <a:bodyPr wrap="none" lIns="0" tIns="0" rIns="0" bIns="0" rtlCol="0" anchor="t"/>
          <a:lstStyle/>
          <a:p>
            <a:pPr algn="l" indent="0" marL="0">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Audit Log &amp; Dashboard</a:t>
            </a:r>
            <a:endParaRPr lang="en-US" sz="1800" dirty="0"/>
          </a:p>
        </p:txBody>
      </p:sp>
      <p:sp>
        <p:nvSpPr>
          <p:cNvPr id="22" name="Text 16"/>
          <p:cNvSpPr/>
          <p:nvPr/>
        </p:nvSpPr>
        <p:spPr>
          <a:xfrm>
            <a:off x="2484596" y="5819061"/>
            <a:ext cx="11194733" cy="267414"/>
          </a:xfrm>
          <a:prstGeom prst="rect">
            <a:avLst/>
          </a:prstGeom>
          <a:noFill/>
          <a:ln/>
        </p:spPr>
        <p:txBody>
          <a:bodyPr wrap="none" lIns="0" tIns="0" rIns="0" bIns="0" rtlCol="0" anchor="t"/>
          <a:lstStyle/>
          <a:p>
            <a:pPr algn="l" indent="0" marL="0">
              <a:lnSpc>
                <a:spcPts val="2100"/>
              </a:lnSpc>
              <a:buNone/>
            </a:pPr>
            <a:r>
              <a:rPr lang="en-US" sz="1450" dirty="0">
                <a:solidFill>
                  <a:srgbClr val="D7E5D8"/>
                </a:solidFill>
                <a:latin typeface="Syne" pitchFamily="34" charset="0"/>
                <a:ea typeface="Syne" pitchFamily="34" charset="-122"/>
                <a:cs typeface="Syne" pitchFamily="34" charset="-120"/>
              </a:rPr>
              <a:t>Show logged entry with timestamp. Point out dashboard metrics on eligibility distribution and exception usage.</a:t>
            </a:r>
            <a:endParaRPr lang="en-US" sz="1450" dirty="0"/>
          </a:p>
        </p:txBody>
      </p:sp>
      <p:sp>
        <p:nvSpPr>
          <p:cNvPr id="23" name="Shape 17"/>
          <p:cNvSpPr/>
          <p:nvPr/>
        </p:nvSpPr>
        <p:spPr>
          <a:xfrm>
            <a:off x="1688902" y="6789896"/>
            <a:ext cx="184428" cy="829985"/>
          </a:xfrm>
          <a:prstGeom prst="roundRect">
            <a:avLst>
              <a:gd name="adj" fmla="val 42009"/>
            </a:avLst>
          </a:prstGeom>
          <a:solidFill>
            <a:srgbClr val="547808"/>
          </a:solidFill>
          <a:ln w="7620">
            <a:solidFill>
              <a:srgbClr val="6D9121"/>
            </a:solidFill>
            <a:prstDash val="solid"/>
          </a:ln>
        </p:spPr>
      </p:sp>
      <p:sp>
        <p:nvSpPr>
          <p:cNvPr id="24" name="Shape 18"/>
          <p:cNvSpPr/>
          <p:nvPr/>
        </p:nvSpPr>
        <p:spPr>
          <a:xfrm>
            <a:off x="1504474" y="6668810"/>
            <a:ext cx="553403" cy="553403"/>
          </a:xfrm>
          <a:prstGeom prst="roundRect">
            <a:avLst>
              <a:gd name="adj" fmla="val 82616"/>
            </a:avLst>
          </a:prstGeom>
          <a:solidFill>
            <a:srgbClr val="547808"/>
          </a:solidFill>
          <a:ln w="7620">
            <a:solidFill>
              <a:srgbClr val="6D9121"/>
            </a:solidFill>
            <a:prstDash val="solid"/>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2824" y="6807160"/>
            <a:ext cx="276701" cy="276701"/>
          </a:xfrm>
          <a:prstGeom prst="rect">
            <a:avLst/>
          </a:prstGeom>
        </p:spPr>
      </p:pic>
      <p:sp>
        <p:nvSpPr>
          <p:cNvPr id="26" name="Text 19"/>
          <p:cNvSpPr/>
          <p:nvPr/>
        </p:nvSpPr>
        <p:spPr>
          <a:xfrm>
            <a:off x="2207895" y="6697623"/>
            <a:ext cx="3619738" cy="288250"/>
          </a:xfrm>
          <a:prstGeom prst="rect">
            <a:avLst/>
          </a:prstGeom>
          <a:noFill/>
          <a:ln/>
        </p:spPr>
        <p:txBody>
          <a:bodyPr wrap="none" lIns="0" tIns="0" rIns="0" bIns="0" rtlCol="0" anchor="t"/>
          <a:lstStyle/>
          <a:p>
            <a:pPr algn="l" indent="0" marL="0">
              <a:lnSpc>
                <a:spcPts val="2250"/>
              </a:lnSpc>
              <a:buNone/>
            </a:pPr>
            <a:r>
              <a:rPr lang="en-US" sz="1800" b="1" dirty="0">
                <a:solidFill>
                  <a:srgbClr val="D7E5D8"/>
                </a:solidFill>
                <a:latin typeface="Syne Extra Bold" pitchFamily="34" charset="0"/>
                <a:ea typeface="Syne Extra Bold" pitchFamily="34" charset="-122"/>
                <a:cs typeface="Syne Extra Bold" pitchFamily="34" charset="-120"/>
              </a:rPr>
              <a:t>Rules Configuration</a:t>
            </a:r>
            <a:endParaRPr lang="en-US" sz="1800" dirty="0"/>
          </a:p>
        </p:txBody>
      </p:sp>
      <p:sp>
        <p:nvSpPr>
          <p:cNvPr id="27" name="Text 20"/>
          <p:cNvSpPr/>
          <p:nvPr/>
        </p:nvSpPr>
        <p:spPr>
          <a:xfrm>
            <a:off x="2207895" y="7075884"/>
            <a:ext cx="11471434" cy="267414"/>
          </a:xfrm>
          <a:prstGeom prst="rect">
            <a:avLst/>
          </a:prstGeom>
          <a:noFill/>
          <a:ln/>
        </p:spPr>
        <p:txBody>
          <a:bodyPr wrap="none" lIns="0" tIns="0" rIns="0" bIns="0" rtlCol="0" anchor="t"/>
          <a:lstStyle/>
          <a:p>
            <a:pPr algn="l" indent="0" marL="0">
              <a:lnSpc>
                <a:spcPts val="2100"/>
              </a:lnSpc>
              <a:buNone/>
            </a:pPr>
            <a:r>
              <a:rPr lang="en-US" sz="1450" dirty="0">
                <a:solidFill>
                  <a:srgbClr val="D7E5D8"/>
                </a:solidFill>
                <a:latin typeface="Syne" pitchFamily="34" charset="0"/>
                <a:ea typeface="Syne" pitchFamily="34" charset="-122"/>
                <a:cs typeface="Syne" pitchFamily="34" charset="-120"/>
              </a:rPr>
              <a:t>Change threshold value. Show how it immediately affects validation for future entries.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7187" y="1405652"/>
            <a:ext cx="5201007" cy="518636"/>
          </a:xfrm>
          <a:prstGeom prst="rect">
            <a:avLst/>
          </a:prstGeom>
          <a:noFill/>
          <a:ln/>
        </p:spPr>
        <p:txBody>
          <a:bodyPr wrap="none" lIns="0" tIns="0" rIns="0" bIns="0" rtlCol="0" anchor="t"/>
          <a:lstStyle/>
          <a:p>
            <a:pPr algn="l" indent="0" marL="0">
              <a:lnSpc>
                <a:spcPts val="4050"/>
              </a:lnSpc>
              <a:buNone/>
            </a:pPr>
            <a:r>
              <a:rPr lang="en-US" sz="3250" b="1" dirty="0">
                <a:solidFill>
                  <a:srgbClr val="F0F4F1"/>
                </a:solidFill>
                <a:latin typeface="Syne Extra Bold" pitchFamily="34" charset="0"/>
                <a:ea typeface="Syne Extra Bold" pitchFamily="34" charset="-122"/>
                <a:cs typeface="Syne Extra Bold" pitchFamily="34" charset="-120"/>
              </a:rPr>
              <a:t>Key Takeaways</a:t>
            </a:r>
            <a:endParaRPr lang="en-US" sz="3250" dirty="0"/>
          </a:p>
        </p:txBody>
      </p:sp>
      <p:sp>
        <p:nvSpPr>
          <p:cNvPr id="4" name="Shape 1"/>
          <p:cNvSpPr/>
          <p:nvPr/>
        </p:nvSpPr>
        <p:spPr>
          <a:xfrm>
            <a:off x="6067187" y="2106335"/>
            <a:ext cx="7982426" cy="939284"/>
          </a:xfrm>
          <a:prstGeom prst="roundRect">
            <a:avLst>
              <a:gd name="adj" fmla="val 11682"/>
            </a:avLst>
          </a:prstGeom>
          <a:solidFill>
            <a:srgbClr val="152025">
              <a:alpha val="95000"/>
            </a:srgbClr>
          </a:solidFill>
          <a:ln w="22860">
            <a:solidFill>
              <a:srgbClr val="6D9121"/>
            </a:solidFill>
            <a:prstDash val="solid"/>
          </a:ln>
        </p:spPr>
      </p:sp>
      <p:sp>
        <p:nvSpPr>
          <p:cNvPr id="5" name="Shape 2"/>
          <p:cNvSpPr/>
          <p:nvPr/>
        </p:nvSpPr>
        <p:spPr>
          <a:xfrm>
            <a:off x="6044327" y="2106335"/>
            <a:ext cx="91440" cy="939284"/>
          </a:xfrm>
          <a:prstGeom prst="roundRect">
            <a:avLst>
              <a:gd name="adj" fmla="val 76234"/>
            </a:avLst>
          </a:prstGeom>
          <a:solidFill>
            <a:srgbClr val="A9F00F"/>
          </a:solidFill>
          <a:ln/>
        </p:spPr>
      </p:sp>
      <p:sp>
        <p:nvSpPr>
          <p:cNvPr id="6" name="Text 3"/>
          <p:cNvSpPr/>
          <p:nvPr/>
        </p:nvSpPr>
        <p:spPr>
          <a:xfrm>
            <a:off x="6324481" y="2295049"/>
            <a:ext cx="4134564" cy="259199"/>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Extra Bold" pitchFamily="34" charset="0"/>
                <a:ea typeface="Syne Extra Bold" pitchFamily="34" charset="-122"/>
                <a:cs typeface="Syne Extra Bold" pitchFamily="34" charset="-120"/>
              </a:rPr>
              <a:t>Not Replacing Judgment</a:t>
            </a:r>
            <a:endParaRPr lang="en-US" sz="1600" dirty="0"/>
          </a:p>
        </p:txBody>
      </p:sp>
      <p:sp>
        <p:nvSpPr>
          <p:cNvPr id="7" name="Text 4"/>
          <p:cNvSpPr/>
          <p:nvPr/>
        </p:nvSpPr>
        <p:spPr>
          <a:xfrm>
            <a:off x="6324481" y="2626995"/>
            <a:ext cx="7536418" cy="229910"/>
          </a:xfrm>
          <a:prstGeom prst="rect">
            <a:avLst/>
          </a:prstGeom>
          <a:noFill/>
          <a:ln/>
        </p:spPr>
        <p:txBody>
          <a:bodyPr wrap="none" lIns="0" tIns="0" rIns="0" bIns="0" rtlCol="0" anchor="t"/>
          <a:lstStyle/>
          <a:p>
            <a:pPr algn="l" indent="0" marL="0">
              <a:lnSpc>
                <a:spcPts val="1800"/>
              </a:lnSpc>
              <a:buNone/>
            </a:pPr>
            <a:r>
              <a:rPr lang="en-US" sz="1300" dirty="0">
                <a:solidFill>
                  <a:srgbClr val="D7E5D8"/>
                </a:solidFill>
                <a:latin typeface="Syne" pitchFamily="34" charset="0"/>
                <a:ea typeface="Syne" pitchFamily="34" charset="-122"/>
                <a:cs typeface="Syne" pitchFamily="34" charset="-120"/>
              </a:rPr>
              <a:t>The goal is to govern human judgment, not replace it — ensuring decisions are informed and transparent</a:t>
            </a:r>
            <a:endParaRPr lang="en-US" sz="1300" dirty="0"/>
          </a:p>
        </p:txBody>
      </p:sp>
      <p:sp>
        <p:nvSpPr>
          <p:cNvPr id="8" name="Shape 5"/>
          <p:cNvSpPr/>
          <p:nvPr/>
        </p:nvSpPr>
        <p:spPr>
          <a:xfrm>
            <a:off x="6067187" y="3166943"/>
            <a:ext cx="7982426" cy="939284"/>
          </a:xfrm>
          <a:prstGeom prst="roundRect">
            <a:avLst>
              <a:gd name="adj" fmla="val 11682"/>
            </a:avLst>
          </a:prstGeom>
          <a:solidFill>
            <a:srgbClr val="152025">
              <a:alpha val="95000"/>
            </a:srgbClr>
          </a:solidFill>
          <a:ln w="22860">
            <a:solidFill>
              <a:srgbClr val="6D9121"/>
            </a:solidFill>
            <a:prstDash val="solid"/>
          </a:ln>
        </p:spPr>
      </p:sp>
      <p:sp>
        <p:nvSpPr>
          <p:cNvPr id="9" name="Shape 6"/>
          <p:cNvSpPr/>
          <p:nvPr/>
        </p:nvSpPr>
        <p:spPr>
          <a:xfrm>
            <a:off x="6044327" y="3166943"/>
            <a:ext cx="91440" cy="939284"/>
          </a:xfrm>
          <a:prstGeom prst="roundRect">
            <a:avLst>
              <a:gd name="adj" fmla="val 76234"/>
            </a:avLst>
          </a:prstGeom>
          <a:solidFill>
            <a:srgbClr val="A9F00F"/>
          </a:solidFill>
          <a:ln/>
        </p:spPr>
      </p:sp>
      <p:sp>
        <p:nvSpPr>
          <p:cNvPr id="10" name="Text 7"/>
          <p:cNvSpPr/>
          <p:nvPr/>
        </p:nvSpPr>
        <p:spPr>
          <a:xfrm>
            <a:off x="6324481" y="3355658"/>
            <a:ext cx="3110984" cy="259199"/>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Extra Bold" pitchFamily="34" charset="0"/>
                <a:ea typeface="Syne Extra Bold" pitchFamily="34" charset="-122"/>
                <a:cs typeface="Syne Extra Bold" pitchFamily="34" charset="-120"/>
              </a:rPr>
              <a:t>Early Enforcement</a:t>
            </a:r>
            <a:endParaRPr lang="en-US" sz="1600" dirty="0"/>
          </a:p>
        </p:txBody>
      </p:sp>
      <p:sp>
        <p:nvSpPr>
          <p:cNvPr id="11" name="Text 8"/>
          <p:cNvSpPr/>
          <p:nvPr/>
        </p:nvSpPr>
        <p:spPr>
          <a:xfrm>
            <a:off x="6324481" y="3687604"/>
            <a:ext cx="7536418" cy="229910"/>
          </a:xfrm>
          <a:prstGeom prst="rect">
            <a:avLst/>
          </a:prstGeom>
          <a:noFill/>
          <a:ln/>
        </p:spPr>
        <p:txBody>
          <a:bodyPr wrap="none" lIns="0" tIns="0" rIns="0" bIns="0" rtlCol="0" anchor="t"/>
          <a:lstStyle/>
          <a:p>
            <a:pPr algn="l" indent="0" marL="0">
              <a:lnSpc>
                <a:spcPts val="1800"/>
              </a:lnSpc>
              <a:buNone/>
            </a:pPr>
            <a:r>
              <a:rPr lang="en-US" sz="1300" dirty="0">
                <a:solidFill>
                  <a:srgbClr val="D7E5D8"/>
                </a:solidFill>
                <a:latin typeface="Syne" pitchFamily="34" charset="0"/>
                <a:ea typeface="Syne" pitchFamily="34" charset="-122"/>
                <a:cs typeface="Syne" pitchFamily="34" charset="-120"/>
              </a:rPr>
              <a:t>Rules are enforced at point of entry, preventing downstream waste and late-stage rejection</a:t>
            </a:r>
            <a:endParaRPr lang="en-US" sz="1300" dirty="0"/>
          </a:p>
        </p:txBody>
      </p:sp>
      <p:sp>
        <p:nvSpPr>
          <p:cNvPr id="12" name="Shape 9"/>
          <p:cNvSpPr/>
          <p:nvPr/>
        </p:nvSpPr>
        <p:spPr>
          <a:xfrm>
            <a:off x="6067187" y="4227552"/>
            <a:ext cx="7982426" cy="939284"/>
          </a:xfrm>
          <a:prstGeom prst="roundRect">
            <a:avLst>
              <a:gd name="adj" fmla="val 11682"/>
            </a:avLst>
          </a:prstGeom>
          <a:solidFill>
            <a:srgbClr val="152025">
              <a:alpha val="95000"/>
            </a:srgbClr>
          </a:solidFill>
          <a:ln w="22860">
            <a:solidFill>
              <a:srgbClr val="6D9121"/>
            </a:solidFill>
            <a:prstDash val="solid"/>
          </a:ln>
        </p:spPr>
      </p:sp>
      <p:sp>
        <p:nvSpPr>
          <p:cNvPr id="13" name="Shape 10"/>
          <p:cNvSpPr/>
          <p:nvPr/>
        </p:nvSpPr>
        <p:spPr>
          <a:xfrm>
            <a:off x="6044327" y="4227552"/>
            <a:ext cx="91440" cy="939284"/>
          </a:xfrm>
          <a:prstGeom prst="roundRect">
            <a:avLst>
              <a:gd name="adj" fmla="val 76234"/>
            </a:avLst>
          </a:prstGeom>
          <a:solidFill>
            <a:srgbClr val="A9F00F"/>
          </a:solidFill>
          <a:ln/>
        </p:spPr>
      </p:sp>
      <p:sp>
        <p:nvSpPr>
          <p:cNvPr id="14" name="Text 11"/>
          <p:cNvSpPr/>
          <p:nvPr/>
        </p:nvSpPr>
        <p:spPr>
          <a:xfrm>
            <a:off x="6324481" y="4416266"/>
            <a:ext cx="3974783" cy="259199"/>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Extra Bold" pitchFamily="34" charset="0"/>
                <a:ea typeface="Syne Extra Bold" pitchFamily="34" charset="-122"/>
                <a:cs typeface="Syne Extra Bold" pitchFamily="34" charset="-120"/>
              </a:rPr>
              <a:t>Transparent Exceptions</a:t>
            </a:r>
            <a:endParaRPr lang="en-US" sz="1600" dirty="0"/>
          </a:p>
        </p:txBody>
      </p:sp>
      <p:sp>
        <p:nvSpPr>
          <p:cNvPr id="15" name="Text 12"/>
          <p:cNvSpPr/>
          <p:nvPr/>
        </p:nvSpPr>
        <p:spPr>
          <a:xfrm>
            <a:off x="6324481" y="4748213"/>
            <a:ext cx="7536418" cy="229910"/>
          </a:xfrm>
          <a:prstGeom prst="rect">
            <a:avLst/>
          </a:prstGeom>
          <a:noFill/>
          <a:ln/>
        </p:spPr>
        <p:txBody>
          <a:bodyPr wrap="none" lIns="0" tIns="0" rIns="0" bIns="0" rtlCol="0" anchor="t"/>
          <a:lstStyle/>
          <a:p>
            <a:pPr algn="l" indent="0" marL="0">
              <a:lnSpc>
                <a:spcPts val="1800"/>
              </a:lnSpc>
              <a:buNone/>
            </a:pPr>
            <a:r>
              <a:rPr lang="en-US" sz="1300" dirty="0">
                <a:solidFill>
                  <a:srgbClr val="D7E5D8"/>
                </a:solidFill>
                <a:latin typeface="Syne" pitchFamily="34" charset="0"/>
                <a:ea typeface="Syne" pitchFamily="34" charset="-122"/>
                <a:cs typeface="Syne" pitchFamily="34" charset="-120"/>
              </a:rPr>
              <a:t>Every override requires professional rationale, creating accountability and audit trail</a:t>
            </a:r>
            <a:endParaRPr lang="en-US" sz="1300" dirty="0"/>
          </a:p>
        </p:txBody>
      </p:sp>
      <p:sp>
        <p:nvSpPr>
          <p:cNvPr id="16" name="Shape 13"/>
          <p:cNvSpPr/>
          <p:nvPr/>
        </p:nvSpPr>
        <p:spPr>
          <a:xfrm>
            <a:off x="6067187" y="5288161"/>
            <a:ext cx="7982426" cy="939284"/>
          </a:xfrm>
          <a:prstGeom prst="roundRect">
            <a:avLst>
              <a:gd name="adj" fmla="val 11682"/>
            </a:avLst>
          </a:prstGeom>
          <a:solidFill>
            <a:srgbClr val="152025">
              <a:alpha val="95000"/>
            </a:srgbClr>
          </a:solidFill>
          <a:ln w="22860">
            <a:solidFill>
              <a:srgbClr val="6D9121"/>
            </a:solidFill>
            <a:prstDash val="solid"/>
          </a:ln>
        </p:spPr>
      </p:sp>
      <p:sp>
        <p:nvSpPr>
          <p:cNvPr id="17" name="Shape 14"/>
          <p:cNvSpPr/>
          <p:nvPr/>
        </p:nvSpPr>
        <p:spPr>
          <a:xfrm>
            <a:off x="6044327" y="5288161"/>
            <a:ext cx="91440" cy="939284"/>
          </a:xfrm>
          <a:prstGeom prst="roundRect">
            <a:avLst>
              <a:gd name="adj" fmla="val 76234"/>
            </a:avLst>
          </a:prstGeom>
          <a:solidFill>
            <a:srgbClr val="A9F00F"/>
          </a:solidFill>
          <a:ln/>
        </p:spPr>
      </p:sp>
      <p:sp>
        <p:nvSpPr>
          <p:cNvPr id="18" name="Text 15"/>
          <p:cNvSpPr/>
          <p:nvPr/>
        </p:nvSpPr>
        <p:spPr>
          <a:xfrm>
            <a:off x="6324481" y="5476875"/>
            <a:ext cx="3272790" cy="259199"/>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Extra Bold" pitchFamily="34" charset="0"/>
                <a:ea typeface="Syne Extra Bold" pitchFamily="34" charset="-122"/>
                <a:cs typeface="Syne Extra Bold" pitchFamily="34" charset="-120"/>
              </a:rPr>
              <a:t>Auditable Decisions</a:t>
            </a:r>
            <a:endParaRPr lang="en-US" sz="1600" dirty="0"/>
          </a:p>
        </p:txBody>
      </p:sp>
      <p:sp>
        <p:nvSpPr>
          <p:cNvPr id="19" name="Text 16"/>
          <p:cNvSpPr/>
          <p:nvPr/>
        </p:nvSpPr>
        <p:spPr>
          <a:xfrm>
            <a:off x="6324481" y="5808821"/>
            <a:ext cx="7536418" cy="229910"/>
          </a:xfrm>
          <a:prstGeom prst="rect">
            <a:avLst/>
          </a:prstGeom>
          <a:noFill/>
          <a:ln/>
        </p:spPr>
        <p:txBody>
          <a:bodyPr wrap="none" lIns="0" tIns="0" rIns="0" bIns="0" rtlCol="0" anchor="t"/>
          <a:lstStyle/>
          <a:p>
            <a:pPr algn="l" indent="0" marL="0">
              <a:lnSpc>
                <a:spcPts val="1800"/>
              </a:lnSpc>
              <a:buNone/>
            </a:pPr>
            <a:r>
              <a:rPr lang="en-US" sz="1300" dirty="0">
                <a:solidFill>
                  <a:srgbClr val="D7E5D8"/>
                </a:solidFill>
                <a:latin typeface="Syne" pitchFamily="34" charset="0"/>
                <a:ea typeface="Syne" pitchFamily="34" charset="-122"/>
                <a:cs typeface="Syne" pitchFamily="34" charset="-120"/>
              </a:rPr>
              <a:t>Complete logging of every evaluation with timestamp, outcome, and justification captured</a:t>
            </a:r>
            <a:endParaRPr lang="en-US" sz="1300" dirty="0"/>
          </a:p>
        </p:txBody>
      </p:sp>
      <p:sp>
        <p:nvSpPr>
          <p:cNvPr id="20" name="Text 17"/>
          <p:cNvSpPr/>
          <p:nvPr/>
        </p:nvSpPr>
        <p:spPr>
          <a:xfrm>
            <a:off x="6067187" y="6364010"/>
            <a:ext cx="7982426" cy="459819"/>
          </a:xfrm>
          <a:prstGeom prst="rect">
            <a:avLst/>
          </a:prstGeom>
          <a:noFill/>
          <a:ln/>
        </p:spPr>
        <p:txBody>
          <a:bodyPr wrap="square" lIns="0" tIns="0" rIns="0" bIns="0" rtlCol="0" anchor="t"/>
          <a:lstStyle/>
          <a:p>
            <a:pPr algn="l" indent="0" marL="0">
              <a:lnSpc>
                <a:spcPts val="1800"/>
              </a:lnSpc>
              <a:buNone/>
            </a:pPr>
            <a:r>
              <a:rPr lang="en-US" sz="1300" b="1" dirty="0">
                <a:solidFill>
                  <a:srgbClr val="A9F00F"/>
                </a:solidFill>
                <a:latin typeface="Syne" pitchFamily="34" charset="0"/>
                <a:ea typeface="Syne" pitchFamily="34" charset="-122"/>
                <a:cs typeface="Syne" pitchFamily="34" charset="-120"/>
              </a:rPr>
              <a:t>Preventing wasted effort through early, governed enforcement</a:t>
            </a:r>
            <a:pPr algn="l" indent="0" marL="0">
              <a:lnSpc>
                <a:spcPts val="1800"/>
              </a:lnSpc>
              <a:buNone/>
            </a:pPr>
            <a:r>
              <a:rPr lang="en-US" sz="1300" dirty="0">
                <a:solidFill>
                  <a:srgbClr val="D7E5D8"/>
                </a:solidFill>
                <a:latin typeface="Syne" pitchFamily="34" charset="0"/>
                <a:ea typeface="Syne" pitchFamily="34" charset="-122"/>
                <a:cs typeface="Syne" pitchFamily="34" charset="-120"/>
              </a:rPr>
              <a:t> — that's the biggest value AdmitGuard delivers to FLC operations and governance.</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93334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2026-02-27T17:42:29Z</dcterms:created>
  <dcterms:modified xsi:type="dcterms:W3CDTF">2026-02-27T17:42:29Z</dcterms:modified>
</cp:coreProperties>
</file>